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57"/>
  </p:notesMasterIdLst>
  <p:handoutMasterIdLst>
    <p:handoutMasterId r:id="rId58"/>
  </p:handoutMasterIdLst>
  <p:sldIdLst>
    <p:sldId id="317" r:id="rId5"/>
    <p:sldId id="339" r:id="rId6"/>
    <p:sldId id="340" r:id="rId7"/>
    <p:sldId id="393" r:id="rId8"/>
    <p:sldId id="410" r:id="rId9"/>
    <p:sldId id="394" r:id="rId10"/>
    <p:sldId id="395" r:id="rId11"/>
    <p:sldId id="396" r:id="rId12"/>
    <p:sldId id="345" r:id="rId13"/>
    <p:sldId id="355" r:id="rId14"/>
    <p:sldId id="386" r:id="rId15"/>
    <p:sldId id="361" r:id="rId16"/>
    <p:sldId id="334" r:id="rId17"/>
    <p:sldId id="412" r:id="rId18"/>
    <p:sldId id="403" r:id="rId19"/>
    <p:sldId id="348" r:id="rId20"/>
    <p:sldId id="385" r:id="rId21"/>
    <p:sldId id="413" r:id="rId22"/>
    <p:sldId id="414" r:id="rId23"/>
    <p:sldId id="341" r:id="rId24"/>
    <p:sldId id="406" r:id="rId25"/>
    <p:sldId id="359" r:id="rId26"/>
    <p:sldId id="370" r:id="rId27"/>
    <p:sldId id="342" r:id="rId28"/>
    <p:sldId id="367" r:id="rId29"/>
    <p:sldId id="318" r:id="rId30"/>
    <p:sldId id="350" r:id="rId31"/>
    <p:sldId id="407" r:id="rId32"/>
    <p:sldId id="399" r:id="rId33"/>
    <p:sldId id="404" r:id="rId34"/>
    <p:sldId id="409" r:id="rId35"/>
    <p:sldId id="402" r:id="rId36"/>
    <p:sldId id="384" r:id="rId37"/>
    <p:sldId id="387" r:id="rId38"/>
    <p:sldId id="356" r:id="rId39"/>
    <p:sldId id="411" r:id="rId40"/>
    <p:sldId id="401" r:id="rId41"/>
    <p:sldId id="389" r:id="rId42"/>
    <p:sldId id="364" r:id="rId43"/>
    <p:sldId id="319" r:id="rId44"/>
    <p:sldId id="353" r:id="rId45"/>
    <p:sldId id="323" r:id="rId46"/>
    <p:sldId id="326" r:id="rId47"/>
    <p:sldId id="415" r:id="rId48"/>
    <p:sldId id="490" r:id="rId49"/>
    <p:sldId id="489" r:id="rId50"/>
    <p:sldId id="464" r:id="rId51"/>
    <p:sldId id="458" r:id="rId52"/>
    <p:sldId id="491" r:id="rId53"/>
    <p:sldId id="492" r:id="rId54"/>
    <p:sldId id="476" r:id="rId55"/>
    <p:sldId id="479" r:id="rId56"/>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2160" userDrawn="1">
          <p15:clr>
            <a:srgbClr val="A4A3A4"/>
          </p15:clr>
        </p15:guide>
        <p15:guide id="7" pos="7293" userDrawn="1">
          <p15:clr>
            <a:srgbClr val="A4A3A4"/>
          </p15:clr>
        </p15:guide>
        <p15:guide id="8" pos="38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5"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40"/>
    <a:srgbClr val="C2E49C"/>
    <a:srgbClr val="F83308"/>
    <a:srgbClr val="000000"/>
    <a:srgbClr val="F0CE3E"/>
    <a:srgbClr val="FD9208"/>
    <a:srgbClr val="0071C5"/>
    <a:srgbClr val="009FDF"/>
    <a:srgbClr val="F3D54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CDF563-7F86-415C-8C89-3382697224C3}" v="2" dt="2020-05-28T04:15:36.7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8548" autoAdjust="0"/>
  </p:normalViewPr>
  <p:slideViewPr>
    <p:cSldViewPr snapToGrid="0">
      <p:cViewPr varScale="1">
        <p:scale>
          <a:sx n="56" d="100"/>
          <a:sy n="56" d="100"/>
        </p:scale>
        <p:origin x="2285" y="35"/>
      </p:cViewPr>
      <p:guideLst>
        <p:guide orient="horz" pos="2160"/>
        <p:guide pos="7293"/>
        <p:guide pos="38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6" d="100"/>
        <a:sy n="86" d="100"/>
      </p:scale>
      <p:origin x="0" y="0"/>
    </p:cViewPr>
  </p:sorterViewPr>
  <p:notesViewPr>
    <p:cSldViewPr snapToGrid="0" showGuides="1">
      <p:cViewPr>
        <p:scale>
          <a:sx n="66" d="100"/>
          <a:sy n="66" d="100"/>
        </p:scale>
        <p:origin x="2364" y="-4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latin typeface="Arial" panose="020B0604020202020204" pitchFamily="34" charset="0"/>
              </a:rPr>
              <a:pPr/>
              <a:t>4/8/2022</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latin typeface="Arial" panose="020B0604020202020204" pitchFamily="34" charset="0"/>
              </a:rPr>
              <a:pPr/>
              <a:t>‹#›</a:t>
            </a:fld>
            <a:endParaRPr lang="en-US" dirty="0">
              <a:latin typeface="Arial" panose="020B0604020202020204" pitchFamily="34" charset="0"/>
            </a:endParaRPr>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ED7FC5FE-6F0D-D34A-8EE6-C95B4F5F4DC8}" type="datetimeFigureOut">
              <a:rPr lang="en-US" smtClean="0"/>
              <a:pPr/>
              <a:t>4/8/2022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D61C8689-8455-3546-ADF9-3B7273760F66}" type="slidenum">
              <a:rPr lang="en-US" smtClean="0"/>
              <a:pPr/>
              <a:t>‹#›</a:t>
            </a:fld>
            <a:endParaRPr lang="en-US" dirty="0"/>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609585" rtl="0" eaLnBrk="1" latinLnBrk="0" hangingPunct="1">
      <a:defRPr sz="1600" kern="1200">
        <a:solidFill>
          <a:schemeClr val="tx1"/>
        </a:solidFill>
        <a:latin typeface="Arial" panose="020B0604020202020204" pitchFamily="34" charset="0"/>
        <a:ea typeface="+mn-ea"/>
        <a:cs typeface="+mn-cs"/>
      </a:defRPr>
    </a:lvl1pPr>
    <a:lvl2pPr marL="609585" algn="l" defTabSz="609585" rtl="0" eaLnBrk="1" latinLnBrk="0" hangingPunct="1">
      <a:defRPr sz="1600" kern="1200">
        <a:solidFill>
          <a:schemeClr val="tx1"/>
        </a:solidFill>
        <a:latin typeface="Arial" panose="020B0604020202020204" pitchFamily="34" charset="0"/>
        <a:ea typeface="+mn-ea"/>
        <a:cs typeface="+mn-cs"/>
      </a:defRPr>
    </a:lvl2pPr>
    <a:lvl3pPr marL="1219170" algn="l" defTabSz="609585" rtl="0" eaLnBrk="1" latinLnBrk="0" hangingPunct="1">
      <a:defRPr sz="1600" kern="1200">
        <a:solidFill>
          <a:schemeClr val="tx1"/>
        </a:solidFill>
        <a:latin typeface="Arial" panose="020B0604020202020204" pitchFamily="34" charset="0"/>
        <a:ea typeface="+mn-ea"/>
        <a:cs typeface="+mn-cs"/>
      </a:defRPr>
    </a:lvl3pPr>
    <a:lvl4pPr marL="1828754" algn="l" defTabSz="609585" rtl="0" eaLnBrk="1" latinLnBrk="0" hangingPunct="1">
      <a:defRPr sz="1600" kern="1200">
        <a:solidFill>
          <a:schemeClr val="tx1"/>
        </a:solidFill>
        <a:latin typeface="Arial" panose="020B0604020202020204" pitchFamily="34" charset="0"/>
        <a:ea typeface="+mn-ea"/>
        <a:cs typeface="+mn-cs"/>
      </a:defRPr>
    </a:lvl4pPr>
    <a:lvl5pPr marL="2438339" algn="l" defTabSz="609585" rtl="0" eaLnBrk="1" latinLnBrk="0" hangingPunct="1">
      <a:defRPr sz="1600" kern="1200">
        <a:solidFill>
          <a:schemeClr val="tx1"/>
        </a:solidFill>
        <a:latin typeface="Arial" panose="020B0604020202020204" pitchFamily="34" charset="0"/>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sg-wiki.intel.com/pages/viewpage.action?pageId=168682508"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nsg-wiki.intel.com/display/FW/NSG+One+API"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nsg-wiki.intel.com/display/FW/NSG+One+AP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nsg-wiki.intel.com/display/FW/NSG+One+API"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cs.ucr.edu/~eamonn/"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cs.ucr.edu/~eamonn/MatrixProfile.html" TargetMode="External"/><Relationship Id="rId5" Type="http://schemas.openxmlformats.org/officeDocument/2006/relationships/hyperlink" Target="https://www.cs.ucr.edu/~jtarango/docs/codes13-edtw.pdf" TargetMode="External"/><Relationship Id="rId4" Type="http://schemas.openxmlformats.org/officeDocument/2006/relationships/hyperlink" Target="http://www.cs.ucr.edu/~eamonn/UCRsuite.html"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cs.ucr.edu/~eamonn/"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ww.cs.ucr.edu/~eamonn/MatrixProfile.html" TargetMode="External"/><Relationship Id="rId5" Type="http://schemas.openxmlformats.org/officeDocument/2006/relationships/hyperlink" Target="https://www.cs.ucr.edu/~jtarango/docs/codes13-edtw.pdf" TargetMode="External"/><Relationship Id="rId4" Type="http://schemas.openxmlformats.org/officeDocument/2006/relationships/hyperlink" Target="http://www.cs.ucr.edu/~eamonn/UCRsuite.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rxiv.org/pdf/1911.01547.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we are here to present the pathfinding proposal for RAAD. RAAD is rapid analysis and automation for developers. The work presented today builds on previous telemetry, machine programming, data lake, customer engineering, and various working groups. The effort is planned to lead by Jim and myself.</a:t>
            </a:r>
          </a:p>
        </p:txBody>
      </p:sp>
      <p:sp>
        <p:nvSpPr>
          <p:cNvPr id="4" name="Slide Number Placeholder 3"/>
          <p:cNvSpPr>
            <a:spLocks noGrp="1"/>
          </p:cNvSpPr>
          <p:nvPr>
            <p:ph type="sldNum" sz="quarter" idx="5"/>
          </p:nvPr>
        </p:nvSpPr>
        <p:spPr/>
        <p:txBody>
          <a:bodyPr/>
          <a:lstStyle/>
          <a:p>
            <a:fld id="{D61C8689-8455-3546-ADF9-3B7273760F66}" type="slidenum">
              <a:rPr lang="en-US" smtClean="0"/>
              <a:pPr/>
              <a:t>1</a:t>
            </a:fld>
            <a:endParaRPr lang="en-US" dirty="0"/>
          </a:p>
        </p:txBody>
      </p:sp>
    </p:spTree>
    <p:extLst>
      <p:ext uri="{BB962C8B-B14F-4D97-AF65-F5344CB8AC3E}">
        <p14:creationId xmlns:p14="http://schemas.microsoft.com/office/powerpoint/2010/main" val="4066587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dirty="0">
                <a:solidFill>
                  <a:schemeClr val="bg1"/>
                </a:solidFill>
                <a:ea typeface="Times New Roman" panose="02020603050405020304" pitchFamily="18" charset="0"/>
              </a:rPr>
              <a:t>Building on our expert blocks and interpretation of state, we will focus to extract the key features for a particular outcome to determine if we can take random samples relevant data to search and identify an anomaly. By being able to search and identify, we can create AI agents to speculate the next probable events. In developing the solution we plan on having our partners investigate a given area based on expertise. To provide direction on state of the art techniques, we are collaborating with Intel Labs on the machine programming MP direction. The direction will be assisted by MIT (under IL direction), UCR (under NSG collaboration on big data processing), and more as we go along.</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b="0" dirty="0">
              <a:solidFill>
                <a:schemeClr val="bg1"/>
              </a:solidFill>
              <a:ea typeface="Times New Roman" panose="02020603050405020304" pitchFamily="18" charset="0"/>
            </a:endParaRP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dirty="0">
                <a:solidFill>
                  <a:schemeClr val="bg1"/>
                </a:solidFill>
                <a:ea typeface="Times New Roman" panose="02020603050405020304" pitchFamily="18" charset="0"/>
              </a:rPr>
              <a:t>To show high-level feasibility, we device choose to analyze thermals of an SSD since our dual port products can over heat in idle.  Furthermore, thermals analysis is core technique taught in computer engineering; thus, we believe it would be the most impactful way to verify the algorithms.</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10</a:t>
            </a:fld>
            <a:endParaRPr lang="en-US" dirty="0"/>
          </a:p>
        </p:txBody>
      </p:sp>
    </p:spTree>
    <p:extLst>
      <p:ext uri="{BB962C8B-B14F-4D97-AF65-F5344CB8AC3E}">
        <p14:creationId xmlns:p14="http://schemas.microsoft.com/office/powerpoint/2010/main" val="366215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iterate over the last slide, we are collaborating and collecting techniques to generate expert context from internal experts with existing Intel Labs algorithms. The early findings on predictive behavior is from fusing the ideas and algorithms into a sample machine programming engine.</a:t>
            </a:r>
          </a:p>
        </p:txBody>
      </p:sp>
      <p:sp>
        <p:nvSpPr>
          <p:cNvPr id="4" name="Slide Number Placeholder 3"/>
          <p:cNvSpPr>
            <a:spLocks noGrp="1"/>
          </p:cNvSpPr>
          <p:nvPr>
            <p:ph type="sldNum" sz="quarter" idx="5"/>
          </p:nvPr>
        </p:nvSpPr>
        <p:spPr/>
        <p:txBody>
          <a:bodyPr/>
          <a:lstStyle/>
          <a:p>
            <a:fld id="{D61C8689-8455-3546-ADF9-3B7273760F66}" type="slidenum">
              <a:rPr lang="en-US" smtClean="0"/>
              <a:pPr/>
              <a:t>11</a:t>
            </a:fld>
            <a:endParaRPr lang="en-US" dirty="0"/>
          </a:p>
        </p:txBody>
      </p:sp>
    </p:spTree>
    <p:extLst>
      <p:ext uri="{BB962C8B-B14F-4D97-AF65-F5344CB8AC3E}">
        <p14:creationId xmlns:p14="http://schemas.microsoft.com/office/powerpoint/2010/main" val="736841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that were able to attend the earlier presentation will notice we have leveraged CAPA to incubate, merge ideas, BKMs, and the capabilities of Intel. The icon below is to remind of context. We plan on using all of the findings in universities and intel to drive answering the pathfinding questions. The fuel for all of the work is data; thus, data lake is a partner to produce results from telemetry data.</a:t>
            </a:r>
          </a:p>
          <a:p>
            <a:r>
              <a:rPr lang="en-US" dirty="0">
                <a:hlinkClick r:id="rId3"/>
              </a:rPr>
              <a:t>https://nsg-wiki.intel.com/pages/viewpage.action?pageId=168682508</a:t>
            </a:r>
            <a:endParaRPr lang="en-US" dirty="0"/>
          </a:p>
          <a:p>
            <a:r>
              <a:rPr lang="en-US" dirty="0">
                <a:hlinkClick r:id="rId4"/>
              </a:rPr>
              <a:t>https://nsg-wiki.intel.com/display/FW/NSG+One+API</a:t>
            </a: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12</a:t>
            </a:fld>
            <a:endParaRPr lang="en-US" dirty="0"/>
          </a:p>
        </p:txBody>
      </p:sp>
    </p:spTree>
    <p:extLst>
      <p:ext uri="{BB962C8B-B14F-4D97-AF65-F5344CB8AC3E}">
        <p14:creationId xmlns:p14="http://schemas.microsoft.com/office/powerpoint/2010/main" val="45745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13</a:t>
            </a:fld>
            <a:endParaRPr lang="en-US" dirty="0"/>
          </a:p>
        </p:txBody>
      </p:sp>
    </p:spTree>
    <p:extLst>
      <p:ext uri="{BB962C8B-B14F-4D97-AF65-F5344CB8AC3E}">
        <p14:creationId xmlns:p14="http://schemas.microsoft.com/office/powerpoint/2010/main" val="230588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14</a:t>
            </a:fld>
            <a:endParaRPr lang="en-US" dirty="0"/>
          </a:p>
        </p:txBody>
      </p:sp>
    </p:spTree>
    <p:extLst>
      <p:ext uri="{BB962C8B-B14F-4D97-AF65-F5344CB8AC3E}">
        <p14:creationId xmlns:p14="http://schemas.microsoft.com/office/powerpoint/2010/main" val="932492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answer the questions, more will arise, so we want to stay flexible to address these in the future. With all of this in mind, we now would like to ask if the path finding entry </a:t>
            </a:r>
            <a:r>
              <a:rPr lang="en-US"/>
              <a:t>is approved?</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16</a:t>
            </a:fld>
            <a:endParaRPr lang="en-US" dirty="0"/>
          </a:p>
        </p:txBody>
      </p:sp>
    </p:spTree>
    <p:extLst>
      <p:ext uri="{BB962C8B-B14F-4D97-AF65-F5344CB8AC3E}">
        <p14:creationId xmlns:p14="http://schemas.microsoft.com/office/powerpoint/2010/main" val="797569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the discussion, I wanted to show a study from Cambridge related to cost for developing software. In the context of our firmware systems today; we are closer trending to complexity in software design. The focal point of the slides is to highlight the necessary overhead associated with debugging costing nearly 1.56 Billion across the world. If we apply to projection to the expenses in NSG, we have significant opportunity to refocus developer time onto future technologies amplifying the growth potential.</a:t>
            </a:r>
          </a:p>
          <a:p>
            <a:endParaRPr lang="en-US" dirty="0"/>
          </a:p>
          <a:p>
            <a:r>
              <a:rPr lang="en-US" dirty="0"/>
              <a:t>*According to 54 questionnaire responses to the CVP survey and 11 interviews, based on the question ‘what percentage of your time is spent programming (e.g. designing, writing, testing, debugging etc.) compared with other tasks (e.g. admin, meetings, sales, </a:t>
            </a:r>
            <a:r>
              <a:rPr lang="en-US" dirty="0" err="1"/>
              <a:t>etc</a:t>
            </a:r>
            <a:r>
              <a:rPr lang="en-US" dirty="0"/>
              <a:t>)?’ Other tasks were then grouped as ‘admin’. **According to 54 questionnaire responses to the CVP survey and 11 interviews, based on the question ‘Of the time spent programming, what percentage of your time is spent on the following: (1)fixing bugs (2)making code work (3)designing code (4) writing code.’ (1) and (2) then were grouped as debugging. </a:t>
            </a:r>
          </a:p>
        </p:txBody>
      </p:sp>
      <p:sp>
        <p:nvSpPr>
          <p:cNvPr id="4" name="Slide Number Placeholder 3"/>
          <p:cNvSpPr>
            <a:spLocks noGrp="1"/>
          </p:cNvSpPr>
          <p:nvPr>
            <p:ph type="sldNum" sz="quarter" idx="5"/>
          </p:nvPr>
        </p:nvSpPr>
        <p:spPr/>
        <p:txBody>
          <a:bodyPr/>
          <a:lstStyle/>
          <a:p>
            <a:fld id="{D61C8689-8455-3546-ADF9-3B7273760F66}" type="slidenum">
              <a:rPr lang="en-US" smtClean="0"/>
              <a:pPr/>
              <a:t>21</a:t>
            </a:fld>
            <a:endParaRPr lang="en-US" dirty="0"/>
          </a:p>
        </p:txBody>
      </p:sp>
    </p:spTree>
    <p:extLst>
      <p:ext uri="{BB962C8B-B14F-4D97-AF65-F5344CB8AC3E}">
        <p14:creationId xmlns:p14="http://schemas.microsoft.com/office/powerpoint/2010/main" val="3248595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environment telemetry has shown to be a catalyst for time to data. The ecosystem we have constructed consists of a simulator, management API, and cross language translator to automate the repetitive tasks in a centralized and simple manner.</a:t>
            </a:r>
          </a:p>
        </p:txBody>
      </p:sp>
      <p:sp>
        <p:nvSpPr>
          <p:cNvPr id="4" name="Slide Number Placeholder 3"/>
          <p:cNvSpPr>
            <a:spLocks noGrp="1"/>
          </p:cNvSpPr>
          <p:nvPr>
            <p:ph type="sldNum" sz="quarter" idx="5"/>
          </p:nvPr>
        </p:nvSpPr>
        <p:spPr/>
        <p:txBody>
          <a:bodyPr/>
          <a:lstStyle/>
          <a:p>
            <a:fld id="{D61C8689-8455-3546-ADF9-3B7273760F66}" type="slidenum">
              <a:rPr lang="en-US" smtClean="0"/>
              <a:pPr/>
              <a:t>22</a:t>
            </a:fld>
            <a:endParaRPr lang="en-US" dirty="0"/>
          </a:p>
        </p:txBody>
      </p:sp>
    </p:spTree>
    <p:extLst>
      <p:ext uri="{BB962C8B-B14F-4D97-AF65-F5344CB8AC3E}">
        <p14:creationId xmlns:p14="http://schemas.microsoft.com/office/powerpoint/2010/main" val="1038653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the ecosystem, we have created a streamlined tool kit that prepares raw telemetry data for the various audience members. Furthermore, we have collaborated with the system integration team on the triage tools to use the features on high level data analysis.</a:t>
            </a:r>
          </a:p>
        </p:txBody>
      </p:sp>
      <p:sp>
        <p:nvSpPr>
          <p:cNvPr id="4" name="Slide Number Placeholder 3"/>
          <p:cNvSpPr>
            <a:spLocks noGrp="1"/>
          </p:cNvSpPr>
          <p:nvPr>
            <p:ph type="sldNum" sz="quarter" idx="5"/>
          </p:nvPr>
        </p:nvSpPr>
        <p:spPr/>
        <p:txBody>
          <a:bodyPr/>
          <a:lstStyle/>
          <a:p>
            <a:fld id="{D61C8689-8455-3546-ADF9-3B7273760F66}" type="slidenum">
              <a:rPr lang="en-US" smtClean="0"/>
              <a:pPr/>
              <a:t>23</a:t>
            </a:fld>
            <a:endParaRPr lang="en-US" dirty="0"/>
          </a:p>
        </p:txBody>
      </p:sp>
    </p:spTree>
    <p:extLst>
      <p:ext uri="{BB962C8B-B14F-4D97-AF65-F5344CB8AC3E}">
        <p14:creationId xmlns:p14="http://schemas.microsoft.com/office/powerpoint/2010/main" val="2737765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 visualization of the systems generated the upper right is the data control management system, lower right is the debug analysis handbook, and the lower left hand side is the cross language compiler. The details for each of these can be found in the generated wiki page content.</a:t>
            </a:r>
          </a:p>
        </p:txBody>
      </p:sp>
      <p:sp>
        <p:nvSpPr>
          <p:cNvPr id="4" name="Slide Number Placeholder 3"/>
          <p:cNvSpPr>
            <a:spLocks noGrp="1"/>
          </p:cNvSpPr>
          <p:nvPr>
            <p:ph type="sldNum" sz="quarter" idx="5"/>
          </p:nvPr>
        </p:nvSpPr>
        <p:spPr/>
        <p:txBody>
          <a:bodyPr/>
          <a:lstStyle/>
          <a:p>
            <a:fld id="{D61C8689-8455-3546-ADF9-3B7273760F66}" type="slidenum">
              <a:rPr lang="en-US" smtClean="0"/>
              <a:pPr/>
              <a:t>24</a:t>
            </a:fld>
            <a:endParaRPr lang="en-US" dirty="0"/>
          </a:p>
        </p:txBody>
      </p:sp>
    </p:spTree>
    <p:extLst>
      <p:ext uri="{BB962C8B-B14F-4D97-AF65-F5344CB8AC3E}">
        <p14:creationId xmlns:p14="http://schemas.microsoft.com/office/powerpoint/2010/main" val="615585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i="1" u="sng" kern="1200" dirty="0">
                <a:solidFill>
                  <a:schemeClr val="bg1"/>
                </a:solidFill>
                <a:latin typeface="Arial" panose="020B0604020202020204" pitchFamily="34" charset="0"/>
                <a:ea typeface="+mn-ea"/>
                <a:cs typeface="+mn-cs"/>
              </a:rPr>
              <a:t>Note:</a:t>
            </a:r>
            <a:r>
              <a:rPr lang="en-US" sz="1200" i="1" u="none" kern="1200" dirty="0">
                <a:solidFill>
                  <a:schemeClr val="bg1"/>
                </a:solidFill>
                <a:latin typeface="Arial" panose="020B0604020202020204" pitchFamily="34" charset="0"/>
                <a:ea typeface="+mn-ea"/>
                <a:cs typeface="+mn-cs"/>
              </a:rPr>
              <a:t> </a:t>
            </a:r>
            <a:r>
              <a:rPr lang="en-US" sz="1200" i="1" kern="1200" dirty="0">
                <a:solidFill>
                  <a:schemeClr val="bg1"/>
                </a:solidFill>
                <a:latin typeface="Arial" panose="020B0604020202020204" pitchFamily="34" charset="0"/>
                <a:ea typeface="+mn-ea"/>
                <a:cs typeface="+mn-cs"/>
              </a:rPr>
              <a:t>Pathfinding inline with TSLRP “Rapid Analysis using Telemetry for Enhanced (RATE) Customer Experience” and Intel Labs/IASG/NSG joint “Machine Learning Research Proposal”</a:t>
            </a:r>
          </a:p>
          <a:p>
            <a:endParaRPr lang="en-US" sz="1200" b="0" i="0" kern="1200" dirty="0">
              <a:solidFill>
                <a:schemeClr val="tx1"/>
              </a:solidFill>
              <a:effectLst/>
              <a:latin typeface="Intel Clear"/>
              <a:ea typeface="+mn-ea"/>
              <a:cs typeface="+mn-cs"/>
            </a:endParaRPr>
          </a:p>
          <a:p>
            <a:r>
              <a:rPr lang="en-US" sz="1200" b="0" i="0" kern="1200" dirty="0">
                <a:solidFill>
                  <a:schemeClr val="tx1"/>
                </a:solidFill>
                <a:effectLst/>
                <a:latin typeface="Intel Clear"/>
                <a:ea typeface="+mn-ea"/>
                <a:cs typeface="+mn-cs"/>
              </a:rPr>
              <a:t>On this slide we can see the plan for the pathfinding it to be conducted over 4+ quarters. The travelers for collaboration are from Intel Labs, execution, customer engineering, IT, and universities. A significant note is Senior Fellow </a:t>
            </a:r>
            <a:r>
              <a:rPr lang="en-US" sz="1200" b="0" i="0" kern="1200" dirty="0" err="1">
                <a:solidFill>
                  <a:schemeClr val="tx1"/>
                </a:solidFill>
                <a:effectLst/>
                <a:latin typeface="Intel Clear"/>
                <a:ea typeface="+mn-ea"/>
                <a:cs typeface="+mn-cs"/>
              </a:rPr>
              <a:t>Predeep</a:t>
            </a:r>
            <a:r>
              <a:rPr lang="en-US" sz="1200" b="0" i="0" kern="1200" dirty="0">
                <a:solidFill>
                  <a:schemeClr val="tx1"/>
                </a:solidFill>
                <a:effectLst/>
                <a:latin typeface="Intel Clear"/>
                <a:ea typeface="+mn-ea"/>
                <a:cs typeface="+mn-cs"/>
              </a:rPr>
              <a:t> Dubey from Intel labs since he sees strong promise for the future of Intel.</a:t>
            </a:r>
          </a:p>
          <a:p>
            <a:endParaRPr lang="en-US" sz="1200" b="0" i="0" kern="1200" dirty="0">
              <a:solidFill>
                <a:schemeClr val="tx1"/>
              </a:solidFill>
              <a:effectLst/>
              <a:latin typeface="Intel Clear"/>
              <a:ea typeface="+mn-ea"/>
              <a:cs typeface="+mn-cs"/>
            </a:endParaRPr>
          </a:p>
          <a:p>
            <a:r>
              <a:rPr lang="en-US" sz="1200" b="0" i="0" kern="1200" dirty="0">
                <a:solidFill>
                  <a:schemeClr val="tx1"/>
                </a:solidFill>
                <a:effectLst/>
                <a:latin typeface="Intel Clear"/>
                <a:ea typeface="+mn-ea"/>
                <a:cs typeface="+mn-cs"/>
              </a:rPr>
              <a:t>I would like to thank everyone at this time for the input into the construction of the content; specifically, Sanjeev, Jim, Frank, Robbie, Justin G., and others I cannot remember at the moment. Your guidance in the focusing on the topic has influenced a comprehensive approach.</a:t>
            </a:r>
          </a:p>
        </p:txBody>
      </p:sp>
      <p:sp>
        <p:nvSpPr>
          <p:cNvPr id="4" name="Slide Number Placeholder 3"/>
          <p:cNvSpPr>
            <a:spLocks noGrp="1"/>
          </p:cNvSpPr>
          <p:nvPr>
            <p:ph type="sldNum" sz="quarter" idx="10"/>
          </p:nvPr>
        </p:nvSpPr>
        <p:spPr/>
        <p:txBody>
          <a:bodyPr/>
          <a:lstStyle/>
          <a:p>
            <a:fld id="{D61C8689-8455-3546-ADF9-3B7273760F66}" type="slidenum">
              <a:rPr lang="en-US" smtClean="0"/>
              <a:pPr/>
              <a:t>2</a:t>
            </a:fld>
            <a:endParaRPr lang="en-US" dirty="0"/>
          </a:p>
        </p:txBody>
      </p:sp>
    </p:spTree>
    <p:extLst>
      <p:ext uri="{BB962C8B-B14F-4D97-AF65-F5344CB8AC3E}">
        <p14:creationId xmlns:p14="http://schemas.microsoft.com/office/powerpoint/2010/main" val="171798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Bef>
                <a:spcPts val="0"/>
              </a:spcBef>
              <a:spcAft>
                <a:spcPts val="600"/>
              </a:spcAft>
              <a:buFont typeface="+mj-lt"/>
              <a:buAutoNum type="arabicPeriod"/>
            </a:pPr>
            <a:r>
              <a:rPr lang="en-US" dirty="0"/>
              <a:t>Our velocity is too slow to ensure BU scalability. </a:t>
            </a:r>
          </a:p>
          <a:p>
            <a:pPr marL="457200" indent="-457200">
              <a:spcBef>
                <a:spcPts val="0"/>
              </a:spcBef>
              <a:spcAft>
                <a:spcPts val="600"/>
              </a:spcAft>
              <a:buFont typeface="+mj-lt"/>
              <a:buAutoNum type="arabicPeriod"/>
            </a:pPr>
            <a:r>
              <a:rPr lang="en-US" dirty="0"/>
              <a:t>Our </a:t>
            </a:r>
            <a:r>
              <a:rPr lang="en-US" dirty="0">
                <a:solidFill>
                  <a:schemeClr val="accent5">
                    <a:lumMod val="60000"/>
                    <a:lumOff val="40000"/>
                  </a:schemeClr>
                </a:solidFill>
              </a:rPr>
              <a:t>SSD devices are complex</a:t>
            </a:r>
            <a:endParaRPr lang="en-US" dirty="0"/>
          </a:p>
          <a:p>
            <a:pPr marL="757759" lvl="1" indent="-457200">
              <a:spcBef>
                <a:spcPts val="0"/>
              </a:spcBef>
              <a:spcAft>
                <a:spcPts val="600"/>
              </a:spcAft>
              <a:buFont typeface="+mj-lt"/>
              <a:buAutoNum type="alphaLcPeriod"/>
            </a:pPr>
            <a:r>
              <a:rPr lang="en-US" dirty="0"/>
              <a:t>Firmware Transport, Core Algorithm(s), Hardware Access Layer(s), etc.</a:t>
            </a:r>
          </a:p>
          <a:p>
            <a:pPr marL="757759" lvl="1" indent="-457200">
              <a:spcBef>
                <a:spcPts val="0"/>
              </a:spcBef>
              <a:spcAft>
                <a:spcPts val="600"/>
              </a:spcAft>
              <a:buFont typeface="+mj-lt"/>
              <a:buAutoNum type="alphaLcPeriod"/>
            </a:pPr>
            <a:r>
              <a:rPr lang="en-US" dirty="0"/>
              <a:t>Co-operative and interrupt operating system(s)</a:t>
            </a:r>
          </a:p>
          <a:p>
            <a:pPr marL="757759" lvl="1" indent="-457200">
              <a:spcBef>
                <a:spcPts val="0"/>
              </a:spcBef>
              <a:spcAft>
                <a:spcPts val="600"/>
              </a:spcAft>
              <a:buFont typeface="+mj-lt"/>
              <a:buAutoNum type="alphaLcPeriod"/>
            </a:pPr>
            <a:r>
              <a:rPr lang="en-US" dirty="0"/>
              <a:t>Media Policies</a:t>
            </a:r>
          </a:p>
          <a:p>
            <a:pPr marL="457200" indent="-457200">
              <a:spcBef>
                <a:spcPts val="0"/>
              </a:spcBef>
              <a:spcAft>
                <a:spcPts val="600"/>
              </a:spcAft>
              <a:buFont typeface="+mj-lt"/>
              <a:buAutoNum type="arabicPeriod"/>
            </a:pPr>
            <a:r>
              <a:rPr lang="en-US" dirty="0">
                <a:solidFill>
                  <a:schemeClr val="accent5">
                    <a:lumMod val="60000"/>
                    <a:lumOff val="40000"/>
                  </a:schemeClr>
                </a:solidFill>
              </a:rPr>
              <a:t>Analysis</a:t>
            </a:r>
            <a:r>
              <a:rPr lang="en-US" dirty="0"/>
              <a:t> (root-cause) requires a </a:t>
            </a:r>
            <a:r>
              <a:rPr lang="en-US" dirty="0">
                <a:solidFill>
                  <a:schemeClr val="accent5">
                    <a:lumMod val="60000"/>
                    <a:lumOff val="40000"/>
                  </a:schemeClr>
                </a:solidFill>
              </a:rPr>
              <a:t>broad and deep understanding</a:t>
            </a:r>
            <a:endParaRPr lang="en-US" dirty="0"/>
          </a:p>
          <a:p>
            <a:pPr marL="757759" lvl="1" indent="-457200">
              <a:spcBef>
                <a:spcPts val="0"/>
              </a:spcBef>
              <a:spcAft>
                <a:spcPts val="600"/>
              </a:spcAft>
              <a:buFont typeface="+mj-lt"/>
              <a:buAutoNum type="alphaLcPeriod"/>
            </a:pPr>
            <a:r>
              <a:rPr lang="en-US" dirty="0"/>
              <a:t>Complexity requires time-to-grow or technical experts</a:t>
            </a:r>
          </a:p>
          <a:p>
            <a:pPr marL="457200" indent="-457200">
              <a:spcBef>
                <a:spcPts val="0"/>
              </a:spcBef>
              <a:spcAft>
                <a:spcPts val="600"/>
              </a:spcAft>
              <a:buFont typeface="+mj-lt"/>
              <a:buAutoNum type="arabicPeriod"/>
            </a:pPr>
            <a:r>
              <a:rPr lang="en-US" dirty="0">
                <a:solidFill>
                  <a:schemeClr val="accent5">
                    <a:lumMod val="60000"/>
                    <a:lumOff val="40000"/>
                  </a:schemeClr>
                </a:solidFill>
              </a:rPr>
              <a:t>Technical Expert(s)</a:t>
            </a:r>
          </a:p>
          <a:p>
            <a:pPr marL="757759" lvl="1" indent="-457200">
              <a:spcBef>
                <a:spcPts val="0"/>
              </a:spcBef>
              <a:spcAft>
                <a:spcPts val="600"/>
              </a:spcAft>
              <a:buFont typeface="+mj-lt"/>
              <a:buAutoNum type="alphaLcPeriod"/>
            </a:pPr>
            <a:r>
              <a:rPr lang="en-US" dirty="0">
                <a:solidFill>
                  <a:schemeClr val="accent5">
                    <a:lumMod val="60000"/>
                    <a:lumOff val="40000"/>
                  </a:schemeClr>
                </a:solidFill>
              </a:rPr>
              <a:t>Rare</a:t>
            </a:r>
            <a:r>
              <a:rPr lang="en-US" dirty="0"/>
              <a:t> to find internally and externally</a:t>
            </a:r>
          </a:p>
          <a:p>
            <a:pPr marL="757759" lvl="1" indent="-457200">
              <a:spcBef>
                <a:spcPts val="0"/>
              </a:spcBef>
              <a:spcAft>
                <a:spcPts val="600"/>
              </a:spcAft>
              <a:buFont typeface="+mj-lt"/>
              <a:buAutoNum type="alphaLcPeriod"/>
            </a:pPr>
            <a:r>
              <a:rPr lang="en-US" dirty="0">
                <a:solidFill>
                  <a:schemeClr val="accent5">
                    <a:lumMod val="60000"/>
                    <a:lumOff val="40000"/>
                  </a:schemeClr>
                </a:solidFill>
              </a:rPr>
              <a:t>Developing</a:t>
            </a:r>
            <a:r>
              <a:rPr lang="en-US" dirty="0"/>
              <a:t> new </a:t>
            </a:r>
            <a:r>
              <a:rPr lang="en-US" dirty="0">
                <a:solidFill>
                  <a:schemeClr val="accent5">
                    <a:lumMod val="60000"/>
                    <a:lumOff val="40000"/>
                  </a:schemeClr>
                </a:solidFill>
              </a:rPr>
              <a:t>experts takes </a:t>
            </a:r>
            <a:r>
              <a:rPr lang="en-US" dirty="0"/>
              <a:t>mentoring</a:t>
            </a:r>
            <a:r>
              <a:rPr lang="en-US" dirty="0">
                <a:solidFill>
                  <a:schemeClr val="accent5">
                    <a:lumMod val="60000"/>
                    <a:lumOff val="40000"/>
                  </a:schemeClr>
                </a:solidFill>
              </a:rPr>
              <a:t> time</a:t>
            </a:r>
            <a:r>
              <a:rPr lang="en-US" dirty="0"/>
              <a:t>…</a:t>
            </a:r>
          </a:p>
          <a:p>
            <a:pPr marL="757759" lvl="1" indent="-457200">
              <a:spcBef>
                <a:spcPts val="0"/>
              </a:spcBef>
              <a:spcAft>
                <a:spcPts val="600"/>
              </a:spcAft>
              <a:buFont typeface="+mj-lt"/>
              <a:buAutoNum type="alphaLcPeriod"/>
            </a:pPr>
            <a:r>
              <a:rPr lang="en-US" dirty="0"/>
              <a:t>Our </a:t>
            </a:r>
            <a:r>
              <a:rPr lang="en-US" dirty="0">
                <a:solidFill>
                  <a:schemeClr val="accent5">
                    <a:lumMod val="60000"/>
                    <a:lumOff val="40000"/>
                  </a:schemeClr>
                </a:solidFill>
              </a:rPr>
              <a:t>best are overloaded </a:t>
            </a:r>
            <a:r>
              <a:rPr lang="en-US" dirty="0"/>
              <a:t>(limited access to them)</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25</a:t>
            </a:fld>
            <a:endParaRPr lang="en-US" dirty="0"/>
          </a:p>
        </p:txBody>
      </p:sp>
    </p:spTree>
    <p:extLst>
      <p:ext uri="{BB962C8B-B14F-4D97-AF65-F5344CB8AC3E}">
        <p14:creationId xmlns:p14="http://schemas.microsoft.com/office/powerpoint/2010/main" val="1238892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Arial" panose="020B0604020202020204" pitchFamily="34" charset="0"/>
                <a:ea typeface="+mn-ea"/>
                <a:cs typeface="+mn-cs"/>
              </a:rPr>
              <a:t>Empower engineers with the an ecosystem to provide recommendations in assessment pf anomalies through expert driven analysis modules;</a:t>
            </a:r>
            <a:r>
              <a:rPr lang="en-US" sz="1600" b="0" i="0" u="none" strike="noStrike" kern="1200" baseline="0" dirty="0">
                <a:solidFill>
                  <a:srgbClr val="000000"/>
                </a:solidFill>
                <a:effectLst/>
                <a:latin typeface="Arial" panose="020B0604020202020204" pitchFamily="34" charset="0"/>
                <a:ea typeface="+mn-ea"/>
                <a:cs typeface="+mn-cs"/>
              </a:rPr>
              <a:t> re</a:t>
            </a:r>
            <a:r>
              <a:rPr lang="en-US" sz="1600" b="0" i="0" u="none" strike="noStrike" kern="1200" dirty="0">
                <a:solidFill>
                  <a:srgbClr val="000000"/>
                </a:solidFill>
                <a:effectLst/>
                <a:latin typeface="Arial" panose="020B0604020202020204" pitchFamily="34" charset="0"/>
                <a:ea typeface="+mn-ea"/>
                <a:cs typeface="+mn-cs"/>
              </a:rPr>
              <a:t>ducing reactive time; thus, proactively decreasing development time</a:t>
            </a:r>
            <a:r>
              <a:rPr lang="en-US" sz="1600" b="0" i="0" u="none" strike="noStrike" kern="1200" baseline="0" dirty="0">
                <a:solidFill>
                  <a:srgbClr val="000000"/>
                </a:solidFill>
                <a:effectLst/>
                <a:latin typeface="Arial" panose="020B0604020202020204" pitchFamily="34" charset="0"/>
                <a:ea typeface="+mn-ea"/>
                <a:cs typeface="+mn-cs"/>
              </a:rPr>
              <a:t> for SSDs. These fundamental modules open the realm of host driven system prediction, performance acceleration, and enhancement of future products.</a:t>
            </a:r>
            <a:endParaRPr lang="en-US" dirty="0"/>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26</a:t>
            </a:fld>
            <a:endParaRPr lang="en-US" dirty="0"/>
          </a:p>
        </p:txBody>
      </p:sp>
    </p:spTree>
    <p:extLst>
      <p:ext uri="{BB962C8B-B14F-4D97-AF65-F5344CB8AC3E}">
        <p14:creationId xmlns:p14="http://schemas.microsoft.com/office/powerpoint/2010/main" val="4040516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Intention</a:t>
            </a:r>
            <a:r>
              <a:rPr lang="en-US" dirty="0"/>
              <a:t> corresponds to the class of challenges involved in capturing a user’s intent, ranging from techniques to construct new software [23,25] to systems that can lift semantic meaning from existing software [26,27]. Correctly capturing a user’s intention is critical for automation of software for at least one fundamental reason. Many of today’s programming languages, like C++, Java, and Python, tend to blur the lines between a user’s intention and the implementation of that intention. </a:t>
            </a:r>
          </a:p>
          <a:p>
            <a:r>
              <a:rPr lang="en-US" b="1" dirty="0"/>
              <a:t>Invention</a:t>
            </a:r>
            <a:r>
              <a:rPr lang="en-US" dirty="0"/>
              <a:t> emphasizes the creation or reﬁnement of algorithms or core hardware and software building blocks. For program construction and maintenance, invention usually involves generating the series of steps that a machine would have to execute to fulﬁl </a:t>
            </a:r>
            <a:r>
              <a:rPr lang="en-US" dirty="0" err="1"/>
              <a:t>lauser’s</a:t>
            </a:r>
            <a:r>
              <a:rPr lang="en-US" dirty="0"/>
              <a:t> intent. In essence invention is the process of generating algorithms. This includes discovering new algorithms that are unique and different from prior contributions in the same space. </a:t>
            </a:r>
          </a:p>
          <a:p>
            <a:r>
              <a:rPr lang="en-US" b="1" dirty="0"/>
              <a:t>Adaptation</a:t>
            </a:r>
            <a:r>
              <a:rPr lang="en-US" dirty="0"/>
              <a:t> - Determining the algorithmic steps to solve a problem, the principal focus of the invention pillar, is only one part of the software development process. The resulting algorithms must also be made to run correctly, efﬁciently, and securely, on one or more target platforms. Moreover, after the code is deployed in the ﬁeld, the code must be maintained as users expose bugs or corner cases where the system does not behave as expected. In addition, as workloads on the system evolve, it may be necessary to re-evaluate optimization decisions to keep the software running at its peak performance. Together, these capabilities make up the adaptation pillar.</a:t>
            </a:r>
          </a:p>
        </p:txBody>
      </p:sp>
      <p:sp>
        <p:nvSpPr>
          <p:cNvPr id="4" name="Slide Number Placeholder 3"/>
          <p:cNvSpPr>
            <a:spLocks noGrp="1"/>
          </p:cNvSpPr>
          <p:nvPr>
            <p:ph type="sldNum" sz="quarter" idx="5"/>
          </p:nvPr>
        </p:nvSpPr>
        <p:spPr/>
        <p:txBody>
          <a:bodyPr/>
          <a:lstStyle/>
          <a:p>
            <a:fld id="{D61C8689-8455-3546-ADF9-3B7273760F66}" type="slidenum">
              <a:rPr lang="en-US" smtClean="0"/>
              <a:pPr/>
              <a:t>27</a:t>
            </a:fld>
            <a:endParaRPr lang="en-US" dirty="0"/>
          </a:p>
        </p:txBody>
      </p:sp>
    </p:spTree>
    <p:extLst>
      <p:ext uri="{BB962C8B-B14F-4D97-AF65-F5344CB8AC3E}">
        <p14:creationId xmlns:p14="http://schemas.microsoft.com/office/powerpoint/2010/main" val="3654923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The solution vision to resolve the ocean of data is use the handbook information to codify the techniques into expert analysis library modules, then use techniques in machine programming to reduce the scope. Once we have the scope reduced, we can then systematically use machine learning to determine relation of telemetry data, source code, JIRA, triage, and handbook analysis modules to train artificial intelligent agents to enhance the reports for developers. The interesting focal point to the vision is; while we continuously develop can we teach these agents to observe, identify, and predict the outcome of development in real time.</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28</a:t>
            </a:fld>
            <a:endParaRPr lang="en-US" dirty="0"/>
          </a:p>
        </p:txBody>
      </p:sp>
    </p:spTree>
    <p:extLst>
      <p:ext uri="{BB962C8B-B14F-4D97-AF65-F5344CB8AC3E}">
        <p14:creationId xmlns:p14="http://schemas.microsoft.com/office/powerpoint/2010/main" val="76739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000" dirty="0"/>
              <a:t>The vision of the framework used the telemetry data piped through data lake to store all of the content. The content would then be accessed and put into the NSG API containers for virtual machine processing. The processing is expected to be completed in simple application modules in sequences to enable analysis, status updates, and audience profile targeting.</a:t>
            </a:r>
          </a:p>
          <a:p>
            <a:pPr marL="342900" indent="-342900">
              <a:buFont typeface="+mj-lt"/>
              <a:buAutoNum type="arabicPeriod"/>
            </a:pPr>
            <a:endParaRPr lang="en-US" sz="2000" dirty="0"/>
          </a:p>
          <a:p>
            <a:pPr marL="342900" indent="-342900">
              <a:buFont typeface="+mj-lt"/>
              <a:buAutoNum type="arabicPeriod"/>
            </a:pPr>
            <a:r>
              <a:rPr lang="en-US" sz="2000" dirty="0"/>
              <a:t>Collect all Telemetry binaries</a:t>
            </a:r>
          </a:p>
          <a:p>
            <a:pPr marL="342900" indent="-342900">
              <a:buFont typeface="+mj-lt"/>
              <a:buAutoNum type="arabicPeriod"/>
            </a:pPr>
            <a:r>
              <a:rPr lang="en-US" sz="2000" dirty="0"/>
              <a:t>Associated system meta data into Data Lake (DL)</a:t>
            </a:r>
          </a:p>
          <a:p>
            <a:pPr marL="342900" indent="-342900">
              <a:buFont typeface="+mj-lt"/>
              <a:buAutoNum type="arabicPeriod"/>
            </a:pPr>
            <a:r>
              <a:rPr lang="en-US" sz="2000" dirty="0"/>
              <a:t>Create </a:t>
            </a:r>
            <a:r>
              <a:rPr lang="en-US" sz="2000" u="sng" dirty="0"/>
              <a:t>NSG One </a:t>
            </a:r>
            <a:r>
              <a:rPr lang="en-US" sz="2000" dirty="0"/>
              <a:t>container </a:t>
            </a:r>
            <a:r>
              <a:rPr lang="en-US" sz="2000" u="sng" dirty="0"/>
              <a:t>API</a:t>
            </a:r>
          </a:p>
          <a:p>
            <a:pPr marL="643459" lvl="1" indent="-342900">
              <a:buFont typeface="+mj-lt"/>
              <a:buAutoNum type="alphaLcPeriod"/>
            </a:pPr>
            <a:r>
              <a:rPr lang="en-US" sz="1800" dirty="0"/>
              <a:t>Extract, parse, map content, etc.</a:t>
            </a:r>
            <a:endParaRPr lang="en-US" sz="1600" dirty="0"/>
          </a:p>
          <a:p>
            <a:pPr marL="342900" indent="-342900">
              <a:buFont typeface="+mj-lt"/>
              <a:buAutoNum type="arabicPeriod"/>
            </a:pPr>
            <a:r>
              <a:rPr lang="en-US" sz="2000" dirty="0"/>
              <a:t>Streamline data into Intel’s </a:t>
            </a:r>
            <a:r>
              <a:rPr lang="en-US" sz="2000" u="sng" dirty="0">
                <a:hlinkClick r:id="rId3">
                  <a:extLst>
                    <a:ext uri="{A12FA001-AC4F-418D-AE19-62706E023703}">
                      <ahyp:hlinkClr xmlns:ahyp="http://schemas.microsoft.com/office/drawing/2018/hyperlinkcolor" val="tx"/>
                    </a:ext>
                  </a:extLst>
                </a:hlinkClick>
              </a:rPr>
              <a:t>One API</a:t>
            </a:r>
            <a:r>
              <a:rPr lang="en-US" sz="2000" dirty="0"/>
              <a:t> to create applications</a:t>
            </a:r>
          </a:p>
          <a:p>
            <a:pPr marL="643459" lvl="1" indent="-342900">
              <a:buFont typeface="+mj-lt"/>
              <a:buAutoNum type="alphaLcPeriod"/>
            </a:pPr>
            <a:r>
              <a:rPr lang="en-US" sz="1600" dirty="0"/>
              <a:t>Access, search, cluster, etc. the data from DL to </a:t>
            </a:r>
            <a:r>
              <a:rPr lang="en-US" sz="1600" dirty="0">
                <a:solidFill>
                  <a:srgbClr val="00B050"/>
                </a:solidFill>
              </a:rPr>
              <a:t>provide context</a:t>
            </a:r>
          </a:p>
          <a:p>
            <a:pPr marL="643459" lvl="1" indent="-342900">
              <a:buFont typeface="+mj-lt"/>
              <a:buAutoNum type="alphaLcPeriod"/>
            </a:pPr>
            <a:r>
              <a:rPr lang="en-US" sz="1733" dirty="0"/>
              <a:t>Create MP algorithms, capabilities, etc. (existing/create new)</a:t>
            </a:r>
            <a:endParaRPr lang="en-US" sz="1533" dirty="0"/>
          </a:p>
          <a:p>
            <a:pPr marL="342900" indent="-342900">
              <a:buFont typeface="+mj-lt"/>
              <a:buAutoNum type="arabicPeriod"/>
            </a:pPr>
            <a:r>
              <a:rPr lang="en-US" sz="2000" dirty="0"/>
              <a:t>Share </a:t>
            </a:r>
            <a:r>
              <a:rPr lang="en-US" sz="2000" dirty="0">
                <a:solidFill>
                  <a:srgbClr val="00B050"/>
                </a:solidFill>
              </a:rPr>
              <a:t>Framework </a:t>
            </a:r>
            <a:r>
              <a:rPr lang="en-US" sz="2000" dirty="0"/>
              <a:t>with IT</a:t>
            </a:r>
          </a:p>
          <a:p>
            <a:pPr marL="643459" lvl="1" indent="-342900">
              <a:buFont typeface="+mj-lt"/>
              <a:buAutoNum type="alphaLcPeriod"/>
            </a:pPr>
            <a:r>
              <a:rPr lang="en-US" sz="1733" dirty="0"/>
              <a:t>Optimize for Enterprise</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29</a:t>
            </a:fld>
            <a:endParaRPr lang="en-US" dirty="0"/>
          </a:p>
        </p:txBody>
      </p:sp>
    </p:spTree>
    <p:extLst>
      <p:ext uri="{BB962C8B-B14F-4D97-AF65-F5344CB8AC3E}">
        <p14:creationId xmlns:p14="http://schemas.microsoft.com/office/powerpoint/2010/main" val="4196026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000" dirty="0"/>
              <a:t>Speaker notes: keep the slide short. Takeaway is framework!</a:t>
            </a:r>
          </a:p>
          <a:p>
            <a:pPr marL="0" indent="0">
              <a:buFont typeface="+mj-lt"/>
              <a:buNone/>
            </a:pPr>
            <a:endParaRPr lang="en-US" sz="2000" dirty="0"/>
          </a:p>
          <a:p>
            <a:pPr marL="0" indent="0">
              <a:buFont typeface="+mj-lt"/>
              <a:buNone/>
            </a:pPr>
            <a:r>
              <a:rPr lang="en-US" sz="2000" dirty="0"/>
              <a:t>The system  feeds into our Intel One AIP for compute on any our internal compute.</a:t>
            </a:r>
          </a:p>
          <a:p>
            <a:pPr marL="0" indent="0">
              <a:buFont typeface="+mj-lt"/>
              <a:buNone/>
            </a:pPr>
            <a:r>
              <a:rPr lang="en-US" sz="2000" dirty="0"/>
              <a:t>Note: Add one liner for Intel one API. Opens up all of our intel ecosystem tools (AI and accelerators to use in an easy way.</a:t>
            </a:r>
          </a:p>
          <a:p>
            <a:pPr marL="342900" indent="-342900">
              <a:buFont typeface="+mj-lt"/>
              <a:buAutoNum type="arabicPeriod"/>
            </a:pPr>
            <a:r>
              <a:rPr lang="en-US" sz="2000" dirty="0"/>
              <a:t>Collect all Telemetry binaries</a:t>
            </a:r>
          </a:p>
          <a:p>
            <a:pPr marL="342900" indent="-342900">
              <a:buFont typeface="+mj-lt"/>
              <a:buAutoNum type="arabicPeriod"/>
            </a:pPr>
            <a:r>
              <a:rPr lang="en-US" sz="2000" dirty="0"/>
              <a:t>Associated system meta data into Data Lake (DL)</a:t>
            </a:r>
          </a:p>
          <a:p>
            <a:pPr marL="342900" indent="-342900">
              <a:buFont typeface="+mj-lt"/>
              <a:buAutoNum type="arabicPeriod"/>
            </a:pPr>
            <a:r>
              <a:rPr lang="en-US" sz="2000" dirty="0"/>
              <a:t>Create </a:t>
            </a:r>
            <a:r>
              <a:rPr lang="en-US" sz="2000" u="sng" dirty="0"/>
              <a:t>NSG One </a:t>
            </a:r>
            <a:r>
              <a:rPr lang="en-US" sz="2000" dirty="0"/>
              <a:t>container </a:t>
            </a:r>
            <a:r>
              <a:rPr lang="en-US" sz="2000" u="sng" dirty="0"/>
              <a:t>API</a:t>
            </a:r>
          </a:p>
          <a:p>
            <a:pPr marL="643459" lvl="1" indent="-342900">
              <a:buFont typeface="+mj-lt"/>
              <a:buAutoNum type="alphaLcPeriod"/>
            </a:pPr>
            <a:r>
              <a:rPr lang="en-US" sz="1800" dirty="0"/>
              <a:t>Extract, parse, map content, etc.</a:t>
            </a:r>
            <a:endParaRPr lang="en-US" sz="1600" dirty="0"/>
          </a:p>
          <a:p>
            <a:pPr marL="342900" indent="-342900">
              <a:buFont typeface="+mj-lt"/>
              <a:buAutoNum type="arabicPeriod"/>
            </a:pPr>
            <a:r>
              <a:rPr lang="en-US" sz="2000" dirty="0"/>
              <a:t>Streamline data into Intel’s </a:t>
            </a:r>
            <a:r>
              <a:rPr lang="en-US" sz="2000" u="sng" dirty="0">
                <a:hlinkClick r:id="rId3">
                  <a:extLst>
                    <a:ext uri="{A12FA001-AC4F-418D-AE19-62706E023703}">
                      <ahyp:hlinkClr xmlns:ahyp="http://schemas.microsoft.com/office/drawing/2018/hyperlinkcolor" val="tx"/>
                    </a:ext>
                  </a:extLst>
                </a:hlinkClick>
              </a:rPr>
              <a:t>One API</a:t>
            </a:r>
            <a:r>
              <a:rPr lang="en-US" sz="2000" dirty="0"/>
              <a:t> to create applications</a:t>
            </a:r>
          </a:p>
          <a:p>
            <a:pPr marL="643459" lvl="1" indent="-342900">
              <a:buFont typeface="+mj-lt"/>
              <a:buAutoNum type="alphaLcPeriod"/>
            </a:pPr>
            <a:r>
              <a:rPr lang="en-US" sz="1600" dirty="0"/>
              <a:t>Access, search, cluster, etc. the data from DL to </a:t>
            </a:r>
            <a:r>
              <a:rPr lang="en-US" sz="1600" dirty="0">
                <a:solidFill>
                  <a:srgbClr val="00B050"/>
                </a:solidFill>
              </a:rPr>
              <a:t>provide context</a:t>
            </a:r>
          </a:p>
          <a:p>
            <a:pPr marL="643459" lvl="1" indent="-342900">
              <a:buFont typeface="+mj-lt"/>
              <a:buAutoNum type="alphaLcPeriod"/>
            </a:pPr>
            <a:r>
              <a:rPr lang="en-US" sz="1733" dirty="0"/>
              <a:t>Create MP algorithms, capabilities, etc. (existing/create new)</a:t>
            </a:r>
            <a:endParaRPr lang="en-US" sz="1533" dirty="0"/>
          </a:p>
          <a:p>
            <a:pPr marL="342900" indent="-342900">
              <a:buFont typeface="+mj-lt"/>
              <a:buAutoNum type="arabicPeriod"/>
            </a:pPr>
            <a:r>
              <a:rPr lang="en-US" sz="2000" dirty="0"/>
              <a:t>Share </a:t>
            </a:r>
            <a:r>
              <a:rPr lang="en-US" sz="2000" dirty="0">
                <a:solidFill>
                  <a:srgbClr val="00B050"/>
                </a:solidFill>
              </a:rPr>
              <a:t>Framework </a:t>
            </a:r>
            <a:r>
              <a:rPr lang="en-US" sz="2000" dirty="0"/>
              <a:t>with IT</a:t>
            </a:r>
          </a:p>
          <a:p>
            <a:pPr marL="643459" lvl="1" indent="-342900">
              <a:buFont typeface="+mj-lt"/>
              <a:buAutoNum type="alphaLcPeriod"/>
            </a:pPr>
            <a:r>
              <a:rPr lang="en-US" sz="1733" dirty="0"/>
              <a:t>Optimize for Enterprise</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30</a:t>
            </a:fld>
            <a:endParaRPr lang="en-US" dirty="0"/>
          </a:p>
        </p:txBody>
      </p:sp>
    </p:spTree>
    <p:extLst>
      <p:ext uri="{BB962C8B-B14F-4D97-AF65-F5344CB8AC3E}">
        <p14:creationId xmlns:p14="http://schemas.microsoft.com/office/powerpoint/2010/main" val="2351615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reiterate, when answering the pathfinding questions we will be reflecting on the mechanisms in machine programming to create AI agents to drive actions on the environment, fueled by human interaction/recommendations to enable a continuous learning ecosystem to build the foundation for our future in machine programming.</a:t>
            </a:r>
          </a:p>
        </p:txBody>
      </p:sp>
      <p:sp>
        <p:nvSpPr>
          <p:cNvPr id="4" name="Slide Number Placeholder 3"/>
          <p:cNvSpPr>
            <a:spLocks noGrp="1"/>
          </p:cNvSpPr>
          <p:nvPr>
            <p:ph type="sldNum" sz="quarter" idx="5"/>
          </p:nvPr>
        </p:nvSpPr>
        <p:spPr/>
        <p:txBody>
          <a:bodyPr/>
          <a:lstStyle/>
          <a:p>
            <a:fld id="{D61C8689-8455-3546-ADF9-3B7273760F66}" type="slidenum">
              <a:rPr lang="en-US" smtClean="0"/>
              <a:pPr/>
              <a:t>31</a:t>
            </a:fld>
            <a:endParaRPr lang="en-US" dirty="0"/>
          </a:p>
        </p:txBody>
      </p:sp>
    </p:spTree>
    <p:extLst>
      <p:ext uri="{BB962C8B-B14F-4D97-AF65-F5344CB8AC3E}">
        <p14:creationId xmlns:p14="http://schemas.microsoft.com/office/powerpoint/2010/main" val="3102672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600" dirty="0"/>
              <a:t>Results in a slow bug closure velocity, missed SLAs/project milestones/PRQs </a:t>
            </a:r>
            <a:r>
              <a:rPr lang="en-US" sz="1600" dirty="0">
                <a:solidFill>
                  <a:schemeClr val="accent6">
                    <a:lumMod val="20000"/>
                    <a:lumOff val="80000"/>
                  </a:schemeClr>
                </a:solidFill>
              </a:rPr>
              <a:t>(David </a:t>
            </a:r>
            <a:r>
              <a:rPr lang="en-US" sz="1600" dirty="0" err="1">
                <a:solidFill>
                  <a:schemeClr val="accent6">
                    <a:lumMod val="20000"/>
                    <a:lumOff val="80000"/>
                  </a:schemeClr>
                </a:solidFill>
              </a:rPr>
              <a:t>Roymoder</a:t>
            </a:r>
            <a:r>
              <a:rPr lang="en-US" sz="1600" dirty="0">
                <a:solidFill>
                  <a:schemeClr val="accent6">
                    <a:lumMod val="20000"/>
                    <a:lumOff val="80000"/>
                  </a:schemeClr>
                </a:solidFill>
              </a:rPr>
              <a:t> has more examples). </a:t>
            </a:r>
            <a:r>
              <a:rPr lang="en-US" sz="1600" dirty="0"/>
              <a:t>We do not have the ability to provide analytical confidence in product degradation without empirical execution. The consequence is human driven feedback has not been consistent; thus automation enables stabilization in frequency. The key is to use the scientific method to automate the expert context to enable the organization through a framework. The framework focuses on scalability so we an extract state signatures, detect the current state, then use those characterizations to model the behavior for prediction.</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32</a:t>
            </a:fld>
            <a:endParaRPr lang="en-US" dirty="0"/>
          </a:p>
        </p:txBody>
      </p:sp>
    </p:spTree>
    <p:extLst>
      <p:ext uri="{BB962C8B-B14F-4D97-AF65-F5344CB8AC3E}">
        <p14:creationId xmlns:p14="http://schemas.microsoft.com/office/powerpoint/2010/main" val="2415323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plan is the once again focus on scalability through an API. The first set of focus points are addressing major challenges by using data to drive the highest impact. With all of the data we need to identify, gather, and effectively use the telemetry data to drive expert context. The expert context is critical to root cause faults; thus, if we can automate it we amplify the organization’s reach across the ocean of data. The MP system will require focused benchmarks, verification, and ROC for consistent data feedback from the applications. The process outline is constructed in a manner to be scalable for other challenges build on the adjacent context.</a:t>
            </a:r>
          </a:p>
        </p:txBody>
      </p:sp>
      <p:sp>
        <p:nvSpPr>
          <p:cNvPr id="4" name="Slide Number Placeholder 3"/>
          <p:cNvSpPr>
            <a:spLocks noGrp="1"/>
          </p:cNvSpPr>
          <p:nvPr>
            <p:ph type="sldNum" sz="quarter" idx="10"/>
          </p:nvPr>
        </p:nvSpPr>
        <p:spPr/>
        <p:txBody>
          <a:bodyPr/>
          <a:lstStyle/>
          <a:p>
            <a:fld id="{D61C8689-8455-3546-ADF9-3B7273760F66}" type="slidenum">
              <a:rPr lang="en-US" smtClean="0"/>
              <a:pPr/>
              <a:t>33</a:t>
            </a:fld>
            <a:endParaRPr lang="en-US" dirty="0"/>
          </a:p>
        </p:txBody>
      </p:sp>
    </p:spTree>
    <p:extLst>
      <p:ext uri="{BB962C8B-B14F-4D97-AF65-F5344CB8AC3E}">
        <p14:creationId xmlns:p14="http://schemas.microsoft.com/office/powerpoint/2010/main" val="3777274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t">
              <a:spcBef>
                <a:spcPts val="1200"/>
              </a:spcBef>
              <a:spcAft>
                <a:spcPts val="1200"/>
              </a:spcAft>
            </a:pPr>
            <a:r>
              <a:rPr lang="en-US" sz="1733" dirty="0"/>
              <a:t>Definitions:</a:t>
            </a:r>
          </a:p>
          <a:p>
            <a:pPr marL="285750" lvl="0" indent="-285750" fontAlgn="t">
              <a:spcBef>
                <a:spcPts val="1200"/>
              </a:spcBef>
              <a:spcAft>
                <a:spcPts val="1200"/>
              </a:spcAft>
              <a:buFont typeface="Arial" panose="020B0604020202020204" pitchFamily="34" charset="0"/>
              <a:buChar char="•"/>
            </a:pPr>
            <a:r>
              <a:rPr lang="en-US" sz="1733" dirty="0"/>
              <a:t>Root-cause analysis techniques </a:t>
            </a:r>
            <a:r>
              <a:rPr lang="en-US" sz="1333" i="1" dirty="0"/>
              <a:t>(Module and system analysis)</a:t>
            </a:r>
          </a:p>
          <a:p>
            <a:pPr marL="285750" lvl="0" indent="-285750" fontAlgn="t">
              <a:spcBef>
                <a:spcPts val="1200"/>
              </a:spcBef>
              <a:spcAft>
                <a:spcPts val="1200"/>
              </a:spcAft>
              <a:buFont typeface="Arial" panose="020B0604020202020204" pitchFamily="34" charset="0"/>
              <a:buChar char="•"/>
            </a:pPr>
            <a:r>
              <a:rPr lang="en-US" sz="1733" dirty="0"/>
              <a:t>Expert analysis of anomaly’s symptoms </a:t>
            </a:r>
            <a:r>
              <a:rPr lang="en-US" sz="1333" i="1" dirty="0"/>
              <a:t>(Use modules to create audits of state)</a:t>
            </a:r>
          </a:p>
          <a:p>
            <a:pPr marL="285750" lvl="0" indent="-285750" fontAlgn="t">
              <a:spcBef>
                <a:spcPts val="1200"/>
              </a:spcBef>
              <a:spcAft>
                <a:spcPts val="1200"/>
              </a:spcAft>
              <a:buFont typeface="Arial" panose="020B0604020202020204" pitchFamily="34" charset="0"/>
              <a:buChar char="•"/>
            </a:pPr>
            <a:endParaRPr lang="en-US" sz="1333" i="1" dirty="0"/>
          </a:p>
          <a:p>
            <a:pPr marL="0" lvl="0" indent="0" fontAlgn="t">
              <a:spcBef>
                <a:spcPts val="1200"/>
              </a:spcBef>
              <a:spcAft>
                <a:spcPts val="1200"/>
              </a:spcAft>
              <a:buFont typeface="Arial" panose="020B0604020202020204" pitchFamily="34" charset="0"/>
              <a:buNone/>
            </a:pPr>
            <a:r>
              <a:rPr lang="en-US" sz="1333" i="0" dirty="0"/>
              <a:t>The table on the left hand size shows the major domains, challenges, and potential solutions. At the moment, we have scoped potential candidates on the approach based on the machine learning methods listed on the right hand side.</a:t>
            </a:r>
          </a:p>
          <a:p>
            <a:pPr lvl="0" fontAlgn="t">
              <a:spcBef>
                <a:spcPts val="1200"/>
              </a:spcBef>
              <a:spcAft>
                <a:spcPts val="1200"/>
              </a:spcAft>
            </a:pPr>
            <a:endParaRPr lang="en-US" sz="1333" i="1" dirty="0"/>
          </a:p>
          <a:p>
            <a:pPr lvl="0" fontAlgn="t">
              <a:spcBef>
                <a:spcPts val="1200"/>
              </a:spcBef>
              <a:spcAft>
                <a:spcPts val="1200"/>
              </a:spcAft>
            </a:pPr>
            <a:endParaRPr lang="en-US" sz="1333" i="1" dirty="0"/>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34</a:t>
            </a:fld>
            <a:endParaRPr lang="en-US" dirty="0"/>
          </a:p>
        </p:txBody>
      </p:sp>
    </p:spTree>
    <p:extLst>
      <p:ext uri="{BB962C8B-B14F-4D97-AF65-F5344CB8AC3E}">
        <p14:creationId xmlns:p14="http://schemas.microsoft.com/office/powerpoint/2010/main" val="3867778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Arial" panose="020B0604020202020204" pitchFamily="34" charset="0"/>
                <a:ea typeface="+mn-ea"/>
                <a:cs typeface="+mn-cs"/>
              </a:rPr>
              <a:t>Content meant for offline reading…</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Arial" panose="020B0604020202020204" pitchFamily="34" charset="0"/>
                <a:ea typeface="+mn-ea"/>
                <a:cs typeface="+mn-cs"/>
              </a:rPr>
              <a:t>Environment</a:t>
            </a:r>
            <a:endParaRPr lang="en-US" sz="2800" b="0" i="0" u="none" strike="noStrike" kern="1200" dirty="0">
              <a:solidFill>
                <a:schemeClr val="tx1"/>
              </a:solidFill>
              <a:effectLst/>
              <a:latin typeface="Arial" panose="020B0604020202020204" pitchFamily="34" charset="0"/>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Arial" panose="020B0604020202020204" pitchFamily="34" charset="0"/>
                <a:ea typeface="+mn-ea"/>
                <a:cs typeface="+mn-cs"/>
              </a:rPr>
              <a:t>In 2019 Intel implemented the </a:t>
            </a:r>
            <a:r>
              <a:rPr lang="en-US" sz="1600" b="1" i="0" u="none" strike="noStrike" kern="1200" dirty="0">
                <a:solidFill>
                  <a:srgbClr val="000000"/>
                </a:solidFill>
                <a:effectLst/>
                <a:latin typeface="Arial" panose="020B0604020202020204" pitchFamily="34" charset="0"/>
                <a:ea typeface="+mn-ea"/>
                <a:cs typeface="+mn-cs"/>
              </a:rPr>
              <a:t>NVMe 1.3 Telemetry </a:t>
            </a:r>
            <a:r>
              <a:rPr lang="en-US" sz="1600" b="0" i="0" u="none" strike="noStrike" kern="1200" dirty="0">
                <a:solidFill>
                  <a:srgbClr val="000000"/>
                </a:solidFill>
                <a:effectLst/>
                <a:latin typeface="Arial" panose="020B0604020202020204" pitchFamily="34" charset="0"/>
                <a:ea typeface="+mn-ea"/>
                <a:cs typeface="+mn-cs"/>
              </a:rPr>
              <a:t>capability across all enterprise NAND/</a:t>
            </a:r>
            <a:r>
              <a:rPr lang="en-US" sz="1600" b="0" i="0" u="none" strike="noStrike" kern="1200" dirty="0" err="1">
                <a:solidFill>
                  <a:srgbClr val="000000"/>
                </a:solidFill>
                <a:effectLst/>
                <a:latin typeface="Arial" panose="020B0604020202020204" pitchFamily="34" charset="0"/>
                <a:ea typeface="+mn-ea"/>
                <a:cs typeface="+mn-cs"/>
              </a:rPr>
              <a:t>Optane</a:t>
            </a:r>
            <a:r>
              <a:rPr lang="en-US" sz="1600" b="0" i="0" u="none" strike="noStrike" kern="1200" dirty="0">
                <a:solidFill>
                  <a:srgbClr val="000000"/>
                </a:solidFill>
                <a:effectLst/>
                <a:latin typeface="Arial" panose="020B0604020202020204" pitchFamily="34" charset="0"/>
                <a:ea typeface="+mn-ea"/>
                <a:cs typeface="+mn-cs"/>
              </a:rPr>
              <a:t>™ and NVME/SATA SSDs.  Now receive snapshots of detailed information from our drives (field and ConVal).  This information is easily parsed and utilized by our existing tools.  AEs use Telemetry content to quickly provide feedback to customers as to the likely root cause (from weeks to days).  The logs are also attached to NCTs and provided to FW developers to fully debug.  Unfortunately, our FW developers still suffer from a lack of readily available expert context to debug/fix these anomalies quickly. </a:t>
            </a:r>
          </a:p>
          <a:p>
            <a:pPr marL="0" marR="0" lvl="0" indent="0" algn="l" defTabSz="609585" rtl="0" eaLnBrk="1" fontAlgn="t"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Arial" panose="020B0604020202020204" pitchFamily="34" charset="0"/>
                <a:ea typeface="+mn-ea"/>
                <a:cs typeface="+mn-cs"/>
              </a:rPr>
              <a:t>Problem solved or Opportunity addressed</a:t>
            </a:r>
            <a:br>
              <a:rPr lang="en-US" sz="1600" b="0" i="0" u="none" strike="noStrike" kern="1200" dirty="0">
                <a:solidFill>
                  <a:srgbClr val="000000"/>
                </a:solidFill>
                <a:effectLst/>
                <a:latin typeface="Arial" panose="020B0604020202020204" pitchFamily="34" charset="0"/>
                <a:ea typeface="+mn-ea"/>
                <a:cs typeface="+mn-cs"/>
              </a:rPr>
            </a:br>
            <a:r>
              <a:rPr lang="en-US" sz="1600" b="0" i="0" u="sng" strike="noStrike" kern="1200" dirty="0">
                <a:solidFill>
                  <a:srgbClr val="000000"/>
                </a:solidFill>
                <a:effectLst/>
                <a:latin typeface="Arial" panose="020B0604020202020204" pitchFamily="34" charset="0"/>
                <a:ea typeface="+mn-ea"/>
                <a:cs typeface="+mn-cs"/>
              </a:rPr>
              <a:t>Opportunity:</a:t>
            </a:r>
            <a:r>
              <a:rPr lang="en-US" sz="1600" b="0" i="0" u="none" strike="noStrike" kern="1200" dirty="0">
                <a:solidFill>
                  <a:srgbClr val="000000"/>
                </a:solidFill>
                <a:effectLst/>
                <a:latin typeface="Arial" panose="020B0604020202020204" pitchFamily="34" charset="0"/>
                <a:ea typeface="+mn-ea"/>
                <a:cs typeface="+mn-cs"/>
              </a:rPr>
              <a:t> Utilize Customer and ConVal telemetry content captured in Data Lake along with MP (IL) to </a:t>
            </a:r>
            <a:r>
              <a:rPr lang="en-US" sz="1600" b="1" i="0" u="none" strike="noStrike" kern="1200" dirty="0">
                <a:solidFill>
                  <a:srgbClr val="000000"/>
                </a:solidFill>
                <a:effectLst/>
                <a:latin typeface="Arial" panose="020B0604020202020204" pitchFamily="34" charset="0"/>
                <a:ea typeface="+mn-ea"/>
                <a:cs typeface="+mn-cs"/>
              </a:rPr>
              <a:t>empower FW  engineers </a:t>
            </a:r>
            <a:r>
              <a:rPr lang="en-US" sz="1600" b="0" i="0" u="none" strike="noStrike" kern="1200" dirty="0">
                <a:solidFill>
                  <a:srgbClr val="000000"/>
                </a:solidFill>
                <a:effectLst/>
                <a:latin typeface="Arial" panose="020B0604020202020204" pitchFamily="34" charset="0"/>
                <a:ea typeface="+mn-ea"/>
                <a:cs typeface="+mn-cs"/>
              </a:rPr>
              <a:t>with tools that provide recommendations/expert driven analysis to assess anomalies to more quickly debug and fix anomalies;</a:t>
            </a:r>
            <a:r>
              <a:rPr lang="en-US" sz="1600" b="0" i="0" u="none" strike="noStrike" kern="1200" baseline="0" dirty="0">
                <a:solidFill>
                  <a:srgbClr val="000000"/>
                </a:solidFill>
                <a:effectLst/>
                <a:latin typeface="Arial" panose="020B0604020202020204" pitchFamily="34" charset="0"/>
                <a:ea typeface="+mn-ea"/>
                <a:cs typeface="+mn-cs"/>
              </a:rPr>
              <a:t> re</a:t>
            </a:r>
            <a:r>
              <a:rPr lang="en-US" sz="1600" b="0" i="0" u="none" strike="noStrike" kern="1200" dirty="0">
                <a:solidFill>
                  <a:srgbClr val="000000"/>
                </a:solidFill>
                <a:effectLst/>
                <a:latin typeface="Arial" panose="020B0604020202020204" pitchFamily="34" charset="0"/>
                <a:ea typeface="+mn-ea"/>
                <a:cs typeface="+mn-cs"/>
              </a:rPr>
              <a:t>ducing reactive time; thus, proactively </a:t>
            </a:r>
            <a:r>
              <a:rPr lang="en-US" sz="1600" b="1" i="0" u="none" strike="noStrike" kern="1200" dirty="0">
                <a:solidFill>
                  <a:srgbClr val="000000"/>
                </a:solidFill>
                <a:effectLst/>
                <a:latin typeface="Arial" panose="020B0604020202020204" pitchFamily="34" charset="0"/>
                <a:ea typeface="+mn-ea"/>
                <a:cs typeface="+mn-cs"/>
              </a:rPr>
              <a:t>decreasing development time</a:t>
            </a:r>
            <a:r>
              <a:rPr lang="en-US" sz="1600" b="1" i="0" u="none" strike="noStrike" kern="1200" baseline="0" dirty="0">
                <a:solidFill>
                  <a:srgbClr val="000000"/>
                </a:solidFill>
                <a:effectLst/>
                <a:latin typeface="Arial" panose="020B0604020202020204" pitchFamily="34" charset="0"/>
                <a:ea typeface="+mn-ea"/>
                <a:cs typeface="+mn-cs"/>
              </a:rPr>
              <a:t> for SSDs</a:t>
            </a:r>
            <a:r>
              <a:rPr lang="en-US" sz="1600" b="0" i="0" u="none" strike="noStrike" kern="1200" baseline="0" dirty="0">
                <a:solidFill>
                  <a:srgbClr val="000000"/>
                </a:solidFill>
                <a:effectLst/>
                <a:latin typeface="Arial" panose="020B0604020202020204" pitchFamily="34" charset="0"/>
                <a:ea typeface="+mn-ea"/>
                <a:cs typeface="+mn-cs"/>
              </a:rPr>
              <a:t>. Then provide </a:t>
            </a:r>
            <a:r>
              <a:rPr lang="en-US" sz="1600" b="0" i="1" u="none" strike="noStrike" kern="1200" baseline="0" dirty="0">
                <a:solidFill>
                  <a:srgbClr val="000000"/>
                </a:solidFill>
                <a:effectLst/>
                <a:latin typeface="Arial" panose="020B0604020202020204" pitchFamily="34" charset="0"/>
                <a:ea typeface="+mn-ea"/>
                <a:cs typeface="+mn-cs"/>
              </a:rPr>
              <a:t>anomaly prediction, performance acceleration and enhancement of future products</a:t>
            </a:r>
            <a:r>
              <a:rPr lang="en-US" sz="1600" b="0" i="0" u="none" strike="noStrike" kern="1200" baseline="0" dirty="0">
                <a:solidFill>
                  <a:srgbClr val="000000"/>
                </a:solidFill>
                <a:effectLst/>
                <a:latin typeface="Arial" panose="020B0604020202020204" pitchFamily="34" charset="0"/>
                <a:ea typeface="+mn-ea"/>
                <a:cs typeface="+mn-cs"/>
              </a:rPr>
              <a:t>.</a:t>
            </a:r>
          </a:p>
          <a:p>
            <a:pPr marL="0" marR="0" lvl="0" indent="0" algn="l" defTabSz="609585" rtl="0" eaLnBrk="1" fontAlgn="t" latinLnBrk="0" hangingPunct="1">
              <a:lnSpc>
                <a:spcPct val="100000"/>
              </a:lnSpc>
              <a:spcBef>
                <a:spcPts val="0"/>
              </a:spcBef>
              <a:spcAft>
                <a:spcPts val="0"/>
              </a:spcAft>
              <a:buClrTx/>
              <a:buSzTx/>
              <a:buFontTx/>
              <a:buNone/>
              <a:tabLst/>
              <a:defRPr/>
            </a:pPr>
            <a:r>
              <a:rPr lang="en-US" sz="2800" b="0" i="0" u="none" strike="noStrike" kern="1200" dirty="0">
                <a:solidFill>
                  <a:srgbClr val="000000"/>
                </a:solidFill>
                <a:effectLst/>
                <a:latin typeface="Arial" panose="020B0604020202020204" pitchFamily="34" charset="0"/>
                <a:ea typeface="+mn-ea"/>
                <a:cs typeface="+mn-cs"/>
              </a:rPr>
              <a:t>High velocity automated context feedback mechanisms available to FW developers increasing their bug fix velocity which compresses development timelines for earlier PRQs.  NSG utilizes MP to enable host system driven identification of anomalies (function and performance)  to amend and mitigate future anomalies. Able to detect design weaknesses via expert driven Meta data analysis to feedback into future architectures in shorter timeframes embracing reconfiguration.</a:t>
            </a:r>
          </a:p>
          <a:p>
            <a:pPr marL="0" marR="0" lvl="0" indent="0" algn="l" defTabSz="609585" rtl="0" eaLnBrk="1" fontAlgn="t" latinLnBrk="0" hangingPunct="1">
              <a:lnSpc>
                <a:spcPct val="100000"/>
              </a:lnSpc>
              <a:spcBef>
                <a:spcPts val="0"/>
              </a:spcBef>
              <a:spcAft>
                <a:spcPts val="0"/>
              </a:spcAft>
              <a:buClrTx/>
              <a:buSzTx/>
              <a:buFontTx/>
              <a:buNone/>
              <a:tabLst/>
              <a:defRPr/>
            </a:pPr>
            <a:r>
              <a:rPr lang="en-US" sz="2800" b="0" i="0" u="none" strike="noStrike" kern="1200" dirty="0">
                <a:solidFill>
                  <a:srgbClr val="000000"/>
                </a:solidFill>
                <a:effectLst/>
                <a:latin typeface="Arial" panose="020B0604020202020204" pitchFamily="34" charset="0"/>
                <a:ea typeface="+mn-ea"/>
                <a:cs typeface="+mn-cs"/>
              </a:rPr>
              <a:t>Pathfinding Plan</a:t>
            </a:r>
          </a:p>
          <a:p>
            <a:pPr marL="0" lvl="0" indent="-231775" fontAlgn="t">
              <a:spcBef>
                <a:spcPts val="0"/>
              </a:spcBef>
              <a:buFont typeface="Arial" panose="020B0604020202020204" pitchFamily="34" charset="0"/>
              <a:buChar char="•"/>
            </a:pPr>
            <a:r>
              <a:rPr lang="en-US" sz="4400" dirty="0">
                <a:solidFill>
                  <a:schemeClr val="tx1"/>
                </a:solidFill>
              </a:rPr>
              <a:t>Generate automated context for 1 major fault seen on ADP-R (collaborate with FW dev to determine efficiencies gained)</a:t>
            </a:r>
          </a:p>
          <a:p>
            <a:pPr marL="0" lvl="0" indent="-231775" fontAlgn="t">
              <a:spcBef>
                <a:spcPts val="0"/>
              </a:spcBef>
              <a:buFont typeface="Arial" panose="020B0604020202020204" pitchFamily="34" charset="0"/>
              <a:buChar char="•"/>
            </a:pPr>
            <a:r>
              <a:rPr lang="en-US" sz="4400" dirty="0">
                <a:solidFill>
                  <a:schemeClr val="tx1"/>
                </a:solidFill>
              </a:rPr>
              <a:t>Develop machine learning capability for host to predict future </a:t>
            </a:r>
          </a:p>
          <a:p>
            <a:pPr marL="0" lvl="0" indent="-231775" fontAlgn="t">
              <a:spcBef>
                <a:spcPts val="0"/>
              </a:spcBef>
              <a:buFont typeface="Arial" panose="020B0604020202020204" pitchFamily="34" charset="0"/>
              <a:buChar char="•"/>
            </a:pPr>
            <a:r>
              <a:rPr lang="en-US" sz="4400" dirty="0">
                <a:solidFill>
                  <a:schemeClr val="tx1"/>
                </a:solidFill>
              </a:rPr>
              <a:t>Use data lake to aggregate large amounts of Telemetry for signature patterns and report findings to enhance expert decisions for future designs (</a:t>
            </a:r>
            <a:r>
              <a:rPr lang="en-US" sz="4400" dirty="0" err="1">
                <a:solidFill>
                  <a:schemeClr val="tx1"/>
                </a:solidFill>
              </a:rPr>
              <a:t>PoC</a:t>
            </a:r>
            <a:r>
              <a:rPr lang="en-US" sz="4400" dirty="0">
                <a:solidFill>
                  <a:schemeClr val="tx1"/>
                </a:solidFill>
              </a:rPr>
              <a:t> to identify one pattern/potential area for improvement)</a:t>
            </a:r>
          </a:p>
        </p:txBody>
      </p:sp>
      <p:sp>
        <p:nvSpPr>
          <p:cNvPr id="4" name="Slide Number Placeholder 3"/>
          <p:cNvSpPr>
            <a:spLocks noGrp="1"/>
          </p:cNvSpPr>
          <p:nvPr>
            <p:ph type="sldNum" sz="quarter" idx="10"/>
          </p:nvPr>
        </p:nvSpPr>
        <p:spPr/>
        <p:txBody>
          <a:bodyPr/>
          <a:lstStyle/>
          <a:p>
            <a:fld id="{D61C8689-8455-3546-ADF9-3B7273760F66}" type="slidenum">
              <a:rPr lang="en-US" smtClean="0"/>
              <a:pPr/>
              <a:t>3</a:t>
            </a:fld>
            <a:endParaRPr lang="en-US" dirty="0"/>
          </a:p>
        </p:txBody>
      </p:sp>
    </p:spTree>
    <p:extLst>
      <p:ext uri="{BB962C8B-B14F-4D97-AF65-F5344CB8AC3E}">
        <p14:creationId xmlns:p14="http://schemas.microsoft.com/office/powerpoint/2010/main" val="2495459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fontAlgn="t">
              <a:spcBef>
                <a:spcPts val="0"/>
              </a:spcBef>
              <a:buFont typeface="+mj-lt"/>
              <a:buNone/>
            </a:pPr>
            <a:r>
              <a:rPr lang="en-US" sz="1400" kern="1200" dirty="0">
                <a:solidFill>
                  <a:schemeClr val="tx1"/>
                </a:solidFill>
                <a:latin typeface="Arial" panose="020B0604020202020204" pitchFamily="34" charset="0"/>
                <a:ea typeface="+mn-ea"/>
                <a:cs typeface="+mn-cs"/>
              </a:rPr>
              <a:t>The anomaly detection system from Intel labs has shown significant results internally and externally so we want to leverage the technology to template the usage in report generation provided the given context.</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35</a:t>
            </a:fld>
            <a:endParaRPr lang="en-US" dirty="0"/>
          </a:p>
        </p:txBody>
      </p:sp>
    </p:spTree>
    <p:extLst>
      <p:ext uri="{BB962C8B-B14F-4D97-AF65-F5344CB8AC3E}">
        <p14:creationId xmlns:p14="http://schemas.microsoft.com/office/powerpoint/2010/main" val="2621541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The approach for the expert context is build on the machine programming semantics; specifically the Markov Decision Process. MDP consists of a starting state, set of states within firmware, set of actions on the state, possible transition, discount factor (expected cumulative future reward for final evaluation),</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Bellman equations to characterize the vector table of states to all other states to use a: Monte Carlo, dynamic programming, Deep Q learning, etc., and finally construction of a policy to select for the MP engine to use in the report generation. The discount factor will take all actions based on short term and long term rewards to for mutate a probabilistic from trained features. The interesting features are these reflect the human analytical approach and is integrated with an agent based AI model to train expert based deep neural nets.</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dirty="0"/>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36</a:t>
            </a:fld>
            <a:endParaRPr lang="en-US" dirty="0"/>
          </a:p>
        </p:txBody>
      </p:sp>
    </p:spTree>
    <p:extLst>
      <p:ext uri="{BB962C8B-B14F-4D97-AF65-F5344CB8AC3E}">
        <p14:creationId xmlns:p14="http://schemas.microsoft.com/office/powerpoint/2010/main" val="383762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b="1" dirty="0">
              <a:solidFill>
                <a:schemeClr val="bg1"/>
              </a:solidFill>
              <a:ea typeface="Times New Roman" panose="02020603050405020304" pitchFamily="18" charset="0"/>
            </a:endParaRP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dirty="0">
                <a:solidFill>
                  <a:schemeClr val="bg1"/>
                </a:solidFill>
                <a:ea typeface="Times New Roman" panose="02020603050405020304" pitchFamily="18" charset="0"/>
              </a:rPr>
              <a:t>The approach for thermal data evaluation was conducted on CDR DP. The product was chosen since it is possible to overheat at idle without adequate active cooling. The data sets to construct the base line were conducted through various known states of Normal operation (Idle, Workload) and failure (Idle, Workload). With these major targeted state, we extracted the thermal data from telemetry based on a cadence to construct state profiles from the time series data. The profile extraction uses a transformation function to switch the data to a unitless domain (signal) for each of the known profiles. These profiles are used to cluster the known states, features, and traits for the known end events.</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b="1" dirty="0">
              <a:solidFill>
                <a:schemeClr val="bg1"/>
              </a:solidFill>
              <a:ea typeface="Times New Roman" panose="02020603050405020304" pitchFamily="18" charset="0"/>
            </a:endParaRP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1" dirty="0">
                <a:solidFill>
                  <a:schemeClr val="bg1"/>
                </a:solidFill>
                <a:ea typeface="Times New Roman" panose="02020603050405020304" pitchFamily="18" charset="0"/>
              </a:rPr>
              <a:t>In collaboration with </a:t>
            </a:r>
            <a:r>
              <a:rPr lang="en-US" sz="1600" b="1" dirty="0">
                <a:solidFill>
                  <a:schemeClr val="bg1"/>
                </a:solidFill>
                <a:ea typeface="Times New Roman" panose="02020603050405020304" pitchFamily="18" charset="0"/>
                <a:hlinkClick r:id="rId3"/>
              </a:rPr>
              <a:t>Dr. Eamonn Keogh </a:t>
            </a:r>
            <a:r>
              <a:rPr lang="en-US" sz="1600" b="1" dirty="0">
                <a:solidFill>
                  <a:schemeClr val="bg1"/>
                </a:solidFill>
                <a:ea typeface="Times New Roman" panose="02020603050405020304" pitchFamily="18" charset="0"/>
              </a:rPr>
              <a:t>(top ten most prolific author in SIGKDD, ICDM, SDM, and Data Mining and Knowledge Discovery).</a:t>
            </a:r>
          </a:p>
          <a:p>
            <a:endParaRPr lang="en-US" sz="1600" dirty="0"/>
          </a:p>
          <a:p>
            <a:r>
              <a:rPr lang="en-US" sz="1600" dirty="0"/>
              <a:t>Algorithms: Euclidian Distance (ED), Pearson's Correlations (PS), Dynamic Time Warping (DTW), LB-Keogh, </a:t>
            </a:r>
            <a:r>
              <a:rPr lang="en-US" sz="1600" dirty="0">
                <a:hlinkClick r:id="rId4">
                  <a:extLst>
                    <a:ext uri="{A12FA001-AC4F-418D-AE19-62706E023703}">
                      <ahyp:hlinkClr xmlns:ahyp="http://schemas.microsoft.com/office/drawing/2018/hyperlinkcolor" val="tx"/>
                    </a:ext>
                  </a:extLst>
                </a:hlinkClick>
              </a:rPr>
              <a:t>UCR Suite</a:t>
            </a:r>
            <a:r>
              <a:rPr lang="en-US" sz="1600" dirty="0"/>
              <a:t>, </a:t>
            </a:r>
            <a:r>
              <a:rPr lang="en-US" sz="1600" dirty="0" err="1">
                <a:hlinkClick r:id="rId5">
                  <a:extLst>
                    <a:ext uri="{A12FA001-AC4F-418D-AE19-62706E023703}">
                      <ahyp:hlinkClr xmlns:ahyp="http://schemas.microsoft.com/office/drawing/2018/hyperlinkcolor" val="tx"/>
                    </a:ext>
                  </a:extLst>
                </a:hlinkClick>
              </a:rPr>
              <a:t>eDTW</a:t>
            </a:r>
            <a:r>
              <a:rPr lang="en-US" sz="1600" dirty="0"/>
              <a:t>, </a:t>
            </a:r>
            <a:r>
              <a:rPr lang="en-US" sz="1600" dirty="0" err="1"/>
              <a:t>Mueen's</a:t>
            </a:r>
            <a:r>
              <a:rPr lang="en-US" sz="1600" dirty="0"/>
              <a:t> Algorithm For Similarly Search (MASS), Learned Approximate </a:t>
            </a:r>
            <a:r>
              <a:rPr lang="en-US" sz="1600" dirty="0">
                <a:hlinkClick r:id="rId6">
                  <a:extLst>
                    <a:ext uri="{A12FA001-AC4F-418D-AE19-62706E023703}">
                      <ahyp:hlinkClr xmlns:ahyp="http://schemas.microsoft.com/office/drawing/2018/hyperlinkcolor" val="tx"/>
                    </a:ext>
                  </a:extLst>
                </a:hlinkClick>
              </a:rPr>
              <a:t>Matrix Profile</a:t>
            </a:r>
            <a:r>
              <a:rPr lang="en-US" sz="1600" dirty="0"/>
              <a:t>, STOMP, STAMP, SCAMP, Dynamic Point Library, </a:t>
            </a:r>
            <a:r>
              <a:rPr lang="en-US" sz="1600" dirty="0" err="1"/>
              <a:t>etc</a:t>
            </a:r>
            <a:endParaRPr lang="en-US" sz="1600" b="0" i="0" kern="1200" dirty="0">
              <a:solidFill>
                <a:schemeClr val="tx1"/>
              </a:solidFill>
              <a:effectLst/>
              <a:latin typeface="Arial" panose="020B0604020202020204" pitchFamily="34" charset="0"/>
              <a:ea typeface="+mn-ea"/>
              <a:cs typeface="+mn-cs"/>
            </a:endParaRPr>
          </a:p>
          <a:p>
            <a:endParaRPr lang="en-US" sz="1600" b="0" i="0" kern="1200" dirty="0">
              <a:solidFill>
                <a:schemeClr val="tx1"/>
              </a:solidFill>
              <a:effectLst/>
              <a:latin typeface="Arial" panose="020B0604020202020204" pitchFamily="34" charset="0"/>
              <a:ea typeface="+mn-ea"/>
              <a:cs typeface="+mn-cs"/>
            </a:endParaRPr>
          </a:p>
          <a:p>
            <a:r>
              <a:rPr lang="en-US" sz="1600" b="0" i="0" kern="1200" dirty="0">
                <a:solidFill>
                  <a:schemeClr val="tx1"/>
                </a:solidFill>
                <a:effectLst/>
                <a:latin typeface="Arial" panose="020B0604020202020204" pitchFamily="34" charset="0"/>
                <a:ea typeface="+mn-ea"/>
                <a:cs typeface="+mn-cs"/>
              </a:rPr>
              <a:t>Matrix Proﬁle XVIII: Time Series Mining in the Face of Fast Moving Streams using a Learned Approximate Matrix Profile. Zachary Zimmerman, Nader </a:t>
            </a:r>
            <a:r>
              <a:rPr lang="en-US" sz="1600" b="0" i="0" kern="1200" dirty="0" err="1">
                <a:solidFill>
                  <a:schemeClr val="tx1"/>
                </a:solidFill>
                <a:effectLst/>
                <a:latin typeface="Arial" panose="020B0604020202020204" pitchFamily="34" charset="0"/>
                <a:ea typeface="+mn-ea"/>
                <a:cs typeface="+mn-cs"/>
              </a:rPr>
              <a:t>Shakibay</a:t>
            </a:r>
            <a:r>
              <a:rPr lang="en-US" sz="1600" b="0" i="0" kern="1200" dirty="0">
                <a:solidFill>
                  <a:schemeClr val="tx1"/>
                </a:solidFill>
                <a:effectLst/>
                <a:latin typeface="Arial" panose="020B0604020202020204" pitchFamily="34" charset="0"/>
                <a:ea typeface="+mn-ea"/>
                <a:cs typeface="+mn-cs"/>
              </a:rPr>
              <a:t> </a:t>
            </a:r>
            <a:r>
              <a:rPr lang="en-US" sz="1600" b="0" i="0" kern="1200" dirty="0" err="1">
                <a:solidFill>
                  <a:schemeClr val="tx1"/>
                </a:solidFill>
                <a:effectLst/>
                <a:latin typeface="Arial" panose="020B0604020202020204" pitchFamily="34" charset="0"/>
                <a:ea typeface="+mn-ea"/>
                <a:cs typeface="+mn-cs"/>
              </a:rPr>
              <a:t>Senobari</a:t>
            </a:r>
            <a:r>
              <a:rPr lang="en-US" sz="1600" b="0" i="0" kern="1200" dirty="0">
                <a:solidFill>
                  <a:schemeClr val="tx1"/>
                </a:solidFill>
                <a:effectLst/>
                <a:latin typeface="Arial" panose="020B0604020202020204" pitchFamily="34" charset="0"/>
                <a:ea typeface="+mn-ea"/>
                <a:cs typeface="+mn-cs"/>
              </a:rPr>
              <a:t>, Gareth Funning, </a:t>
            </a:r>
            <a:r>
              <a:rPr lang="en-US" sz="1600" b="0" i="0" kern="1200" dirty="0" err="1">
                <a:solidFill>
                  <a:schemeClr val="tx1"/>
                </a:solidFill>
                <a:effectLst/>
                <a:latin typeface="Arial" panose="020B0604020202020204" pitchFamily="34" charset="0"/>
                <a:ea typeface="+mn-ea"/>
                <a:cs typeface="+mn-cs"/>
              </a:rPr>
              <a:t>Evangelos</a:t>
            </a:r>
            <a:r>
              <a:rPr lang="en-US" sz="1600" b="0" i="0" kern="1200" dirty="0">
                <a:solidFill>
                  <a:schemeClr val="tx1"/>
                </a:solidFill>
                <a:effectLst/>
                <a:latin typeface="Arial" panose="020B0604020202020204" pitchFamily="34" charset="0"/>
                <a:ea typeface="+mn-ea"/>
                <a:cs typeface="+mn-cs"/>
              </a:rPr>
              <a:t> </a:t>
            </a:r>
            <a:r>
              <a:rPr lang="en-US" sz="1600" b="0" i="0" kern="1200" dirty="0" err="1">
                <a:solidFill>
                  <a:schemeClr val="tx1"/>
                </a:solidFill>
                <a:effectLst/>
                <a:latin typeface="Arial" panose="020B0604020202020204" pitchFamily="34" charset="0"/>
                <a:ea typeface="+mn-ea"/>
                <a:cs typeface="+mn-cs"/>
              </a:rPr>
              <a:t>Papalexakis</a:t>
            </a:r>
            <a:r>
              <a:rPr lang="en-US" sz="1600" b="0" i="0" kern="1200" dirty="0">
                <a:solidFill>
                  <a:schemeClr val="tx1"/>
                </a:solidFill>
                <a:effectLst/>
                <a:latin typeface="Arial" panose="020B0604020202020204" pitchFamily="34" charset="0"/>
                <a:ea typeface="+mn-ea"/>
                <a:cs typeface="+mn-cs"/>
              </a:rPr>
              <a:t>, </a:t>
            </a:r>
            <a:r>
              <a:rPr lang="en-US" sz="1600" b="0" i="0" kern="1200" dirty="0" err="1">
                <a:solidFill>
                  <a:schemeClr val="tx1"/>
                </a:solidFill>
                <a:effectLst/>
                <a:latin typeface="Arial" panose="020B0604020202020204" pitchFamily="34" charset="0"/>
                <a:ea typeface="+mn-ea"/>
                <a:cs typeface="+mn-cs"/>
              </a:rPr>
              <a:t>Samet</a:t>
            </a:r>
            <a:r>
              <a:rPr lang="en-US" sz="1600" b="0" i="0" kern="1200" dirty="0">
                <a:solidFill>
                  <a:schemeClr val="tx1"/>
                </a:solidFill>
                <a:effectLst/>
                <a:latin typeface="Arial" panose="020B0604020202020204" pitchFamily="34" charset="0"/>
                <a:ea typeface="+mn-ea"/>
                <a:cs typeface="+mn-cs"/>
              </a:rPr>
              <a:t> </a:t>
            </a:r>
            <a:r>
              <a:rPr lang="en-US" sz="1600" b="0" i="0" kern="1200" dirty="0" err="1">
                <a:solidFill>
                  <a:schemeClr val="tx1"/>
                </a:solidFill>
                <a:effectLst/>
                <a:latin typeface="Arial" panose="020B0604020202020204" pitchFamily="34" charset="0"/>
                <a:ea typeface="+mn-ea"/>
                <a:cs typeface="+mn-cs"/>
              </a:rPr>
              <a:t>Oymak</a:t>
            </a:r>
            <a:r>
              <a:rPr lang="en-US" sz="1600" b="0" i="0" kern="1200" dirty="0">
                <a:solidFill>
                  <a:schemeClr val="tx1"/>
                </a:solidFill>
                <a:effectLst/>
                <a:latin typeface="Arial" panose="020B0604020202020204" pitchFamily="34" charset="0"/>
                <a:ea typeface="+mn-ea"/>
                <a:cs typeface="+mn-cs"/>
              </a:rPr>
              <a:t>, Philip Brisk, and Eamonn Keogh (2019). IEEE ICDM 20</a:t>
            </a:r>
            <a:r>
              <a:rPr lang="en-US" sz="1600" b="1" i="0" kern="1200" dirty="0">
                <a:solidFill>
                  <a:schemeClr val="tx1"/>
                </a:solidFill>
                <a:effectLst/>
                <a:latin typeface="Arial" panose="020B0604020202020204" pitchFamily="34" charset="0"/>
                <a:ea typeface="+mn-ea"/>
                <a:cs typeface="+mn-cs"/>
              </a:rPr>
              <a:t>19.</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dirty="0">
                <a:solidFill>
                  <a:schemeClr val="bg1"/>
                </a:solidFill>
                <a:ea typeface="Times New Roman" panose="02020603050405020304" pitchFamily="18" charset="0"/>
              </a:rPr>
              <a:t>Euclidian Distance (ED) – Direct distance</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dirty="0">
                <a:solidFill>
                  <a:schemeClr val="bg1"/>
                </a:solidFill>
                <a:ea typeface="Times New Roman" panose="02020603050405020304" pitchFamily="18" charset="0"/>
              </a:rPr>
              <a:t>Pearson's Correlations (PS) – 0 to 1 correlation</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dirty="0">
                <a:solidFill>
                  <a:schemeClr val="bg1"/>
                </a:solidFill>
                <a:ea typeface="Times New Roman" panose="02020603050405020304" pitchFamily="18" charset="0"/>
              </a:rPr>
              <a:t>Dynamic Time Warping (DTW) – Relative distance</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37</a:t>
            </a:fld>
            <a:endParaRPr lang="en-US" dirty="0"/>
          </a:p>
        </p:txBody>
      </p:sp>
    </p:spTree>
    <p:extLst>
      <p:ext uri="{BB962C8B-B14F-4D97-AF65-F5344CB8AC3E}">
        <p14:creationId xmlns:p14="http://schemas.microsoft.com/office/powerpoint/2010/main" val="723380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dirty="0">
                <a:solidFill>
                  <a:schemeClr val="bg1"/>
                </a:solidFill>
                <a:ea typeface="Times New Roman" panose="02020603050405020304" pitchFamily="18" charset="0"/>
              </a:rPr>
              <a:t>The data profiles were then used to create a feature clustering of known states through various similarity search mechanism. The disjoint methods were choses from the most impactful research to cover and conduct a comprehensive approach. The data for profile similarity from on state to all others are shown in the table on the left hand side. The values are meant to be used by the machine programming and the coloring of the map shows the human visualization of similarity (green most similar, red non-similar). These features of the profile were then trained on a </a:t>
            </a:r>
            <a:r>
              <a:rPr lang="en-US" sz="1600" b="0" dirty="0" err="1">
                <a:solidFill>
                  <a:schemeClr val="bg1"/>
                </a:solidFill>
                <a:ea typeface="Times New Roman" panose="02020603050405020304" pitchFamily="18" charset="0"/>
              </a:rPr>
              <a:t>ResNet</a:t>
            </a:r>
            <a:r>
              <a:rPr lang="en-US" sz="1600" b="0" dirty="0">
                <a:solidFill>
                  <a:schemeClr val="bg1"/>
                </a:solidFill>
                <a:ea typeface="Times New Roman" panose="02020603050405020304" pitchFamily="18" charset="0"/>
              </a:rPr>
              <a:t> deep neural net to construct a baseline of state clusters. These state clusters were then expanded to use the entire time series to forecast the next time step in a cascading manner until we constructed a reasonable prediction window. The prediction window construction was trained from the data as well then tested on random data sets of the device to test the producibility accuracy. Based on our sample sets, we were able to show a 92% accuracy on prediction and we would like to extend the work to consume more data to further understand the production limitations. </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b="0" dirty="0">
              <a:solidFill>
                <a:schemeClr val="bg1"/>
              </a:solidFill>
              <a:ea typeface="Times New Roman" panose="02020603050405020304" pitchFamily="18" charset="0"/>
            </a:endParaRP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dirty="0">
                <a:solidFill>
                  <a:schemeClr val="bg1"/>
                </a:solidFill>
                <a:ea typeface="Times New Roman" panose="02020603050405020304" pitchFamily="18" charset="0"/>
              </a:rPr>
              <a:t>The work was conducted with collaboration from universities investigating earthquake data with support from the national science foundation (NSF). The research shows promise as a tool to do learned approximate matrix profile prediction of SSD device state. </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b="1" dirty="0">
              <a:solidFill>
                <a:schemeClr val="bg1"/>
              </a:solidFill>
              <a:ea typeface="Times New Roman" panose="02020603050405020304" pitchFamily="18" charset="0"/>
            </a:endParaRP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1" dirty="0">
                <a:solidFill>
                  <a:schemeClr val="bg1"/>
                </a:solidFill>
                <a:ea typeface="Times New Roman" panose="02020603050405020304" pitchFamily="18" charset="0"/>
              </a:rPr>
              <a:t>In collaboration with </a:t>
            </a:r>
            <a:r>
              <a:rPr lang="en-US" sz="1600" b="1" dirty="0">
                <a:solidFill>
                  <a:schemeClr val="bg1"/>
                </a:solidFill>
                <a:ea typeface="Times New Roman" panose="02020603050405020304" pitchFamily="18" charset="0"/>
                <a:hlinkClick r:id="rId3"/>
              </a:rPr>
              <a:t>Dr. Eamonn Keogh </a:t>
            </a:r>
            <a:r>
              <a:rPr lang="en-US" sz="1600" b="1" dirty="0">
                <a:solidFill>
                  <a:schemeClr val="bg1"/>
                </a:solidFill>
                <a:ea typeface="Times New Roman" panose="02020603050405020304" pitchFamily="18" charset="0"/>
              </a:rPr>
              <a:t>(top ten most prolific author in SIGKDD, ICDM, SDM, and Data Mining and Knowledge Discovery).</a:t>
            </a:r>
          </a:p>
          <a:p>
            <a:endParaRPr lang="en-US" sz="1600" dirty="0"/>
          </a:p>
          <a:p>
            <a:r>
              <a:rPr lang="en-US" sz="1600" dirty="0"/>
              <a:t>Algorithms: Euclidian Distance (ED), Pearson's Correlations (PS), Dynamic Time Warping (DTW), LB-Keogh, </a:t>
            </a:r>
            <a:r>
              <a:rPr lang="en-US" sz="1600" dirty="0">
                <a:hlinkClick r:id="rId4">
                  <a:extLst>
                    <a:ext uri="{A12FA001-AC4F-418D-AE19-62706E023703}">
                      <ahyp:hlinkClr xmlns:ahyp="http://schemas.microsoft.com/office/drawing/2018/hyperlinkcolor" val="tx"/>
                    </a:ext>
                  </a:extLst>
                </a:hlinkClick>
              </a:rPr>
              <a:t>UCR Suite</a:t>
            </a:r>
            <a:r>
              <a:rPr lang="en-US" sz="1600" dirty="0"/>
              <a:t>, </a:t>
            </a:r>
            <a:r>
              <a:rPr lang="en-US" sz="1600" dirty="0" err="1">
                <a:hlinkClick r:id="rId5">
                  <a:extLst>
                    <a:ext uri="{A12FA001-AC4F-418D-AE19-62706E023703}">
                      <ahyp:hlinkClr xmlns:ahyp="http://schemas.microsoft.com/office/drawing/2018/hyperlinkcolor" val="tx"/>
                    </a:ext>
                  </a:extLst>
                </a:hlinkClick>
              </a:rPr>
              <a:t>eDTW</a:t>
            </a:r>
            <a:r>
              <a:rPr lang="en-US" sz="1600" dirty="0"/>
              <a:t>, </a:t>
            </a:r>
            <a:r>
              <a:rPr lang="en-US" sz="1600" dirty="0" err="1"/>
              <a:t>Mueen's</a:t>
            </a:r>
            <a:r>
              <a:rPr lang="en-US" sz="1600" dirty="0"/>
              <a:t> Algorithm For Similarly Search (MASS), Learned Approximate </a:t>
            </a:r>
            <a:r>
              <a:rPr lang="en-US" sz="1600" dirty="0">
                <a:hlinkClick r:id="rId6">
                  <a:extLst>
                    <a:ext uri="{A12FA001-AC4F-418D-AE19-62706E023703}">
                      <ahyp:hlinkClr xmlns:ahyp="http://schemas.microsoft.com/office/drawing/2018/hyperlinkcolor" val="tx"/>
                    </a:ext>
                  </a:extLst>
                </a:hlinkClick>
              </a:rPr>
              <a:t>Matrix Profile</a:t>
            </a:r>
            <a:r>
              <a:rPr lang="en-US" sz="1600" dirty="0"/>
              <a:t>, STOMP, STAMP, SCAMP, Dynamic Point Library, </a:t>
            </a:r>
            <a:r>
              <a:rPr lang="en-US" sz="1600" dirty="0" err="1"/>
              <a:t>etc</a:t>
            </a:r>
            <a:endParaRPr lang="en-US" sz="1600" b="0" i="0" kern="1200" dirty="0">
              <a:solidFill>
                <a:schemeClr val="tx1"/>
              </a:solidFill>
              <a:effectLst/>
              <a:latin typeface="Arial" panose="020B0604020202020204" pitchFamily="34" charset="0"/>
              <a:ea typeface="+mn-ea"/>
              <a:cs typeface="+mn-cs"/>
            </a:endParaRPr>
          </a:p>
          <a:p>
            <a:endParaRPr lang="en-US" sz="1600" b="0" i="0" kern="1200" dirty="0">
              <a:solidFill>
                <a:schemeClr val="tx1"/>
              </a:solidFill>
              <a:effectLst/>
              <a:latin typeface="Arial" panose="020B0604020202020204" pitchFamily="34" charset="0"/>
              <a:ea typeface="+mn-ea"/>
              <a:cs typeface="+mn-cs"/>
            </a:endParaRPr>
          </a:p>
          <a:p>
            <a:r>
              <a:rPr lang="en-US" sz="1600" b="0" i="0" kern="1200" dirty="0">
                <a:solidFill>
                  <a:schemeClr val="tx1"/>
                </a:solidFill>
                <a:effectLst/>
                <a:latin typeface="Arial" panose="020B0604020202020204" pitchFamily="34" charset="0"/>
                <a:ea typeface="+mn-ea"/>
                <a:cs typeface="+mn-cs"/>
              </a:rPr>
              <a:t>Matrix Proﬁle XVIII: Time Series Mining in the Face of Fast Moving Streams using a Learned Approximate Matrix Profile. Zachary Zimmerman, Nader </a:t>
            </a:r>
            <a:r>
              <a:rPr lang="en-US" sz="1600" b="0" i="0" kern="1200" dirty="0" err="1">
                <a:solidFill>
                  <a:schemeClr val="tx1"/>
                </a:solidFill>
                <a:effectLst/>
                <a:latin typeface="Arial" panose="020B0604020202020204" pitchFamily="34" charset="0"/>
                <a:ea typeface="+mn-ea"/>
                <a:cs typeface="+mn-cs"/>
              </a:rPr>
              <a:t>Shakibay</a:t>
            </a:r>
            <a:r>
              <a:rPr lang="en-US" sz="1600" b="0" i="0" kern="1200" dirty="0">
                <a:solidFill>
                  <a:schemeClr val="tx1"/>
                </a:solidFill>
                <a:effectLst/>
                <a:latin typeface="Arial" panose="020B0604020202020204" pitchFamily="34" charset="0"/>
                <a:ea typeface="+mn-ea"/>
                <a:cs typeface="+mn-cs"/>
              </a:rPr>
              <a:t> </a:t>
            </a:r>
            <a:r>
              <a:rPr lang="en-US" sz="1600" b="0" i="0" kern="1200" dirty="0" err="1">
                <a:solidFill>
                  <a:schemeClr val="tx1"/>
                </a:solidFill>
                <a:effectLst/>
                <a:latin typeface="Arial" panose="020B0604020202020204" pitchFamily="34" charset="0"/>
                <a:ea typeface="+mn-ea"/>
                <a:cs typeface="+mn-cs"/>
              </a:rPr>
              <a:t>Senobari</a:t>
            </a:r>
            <a:r>
              <a:rPr lang="en-US" sz="1600" b="0" i="0" kern="1200" dirty="0">
                <a:solidFill>
                  <a:schemeClr val="tx1"/>
                </a:solidFill>
                <a:effectLst/>
                <a:latin typeface="Arial" panose="020B0604020202020204" pitchFamily="34" charset="0"/>
                <a:ea typeface="+mn-ea"/>
                <a:cs typeface="+mn-cs"/>
              </a:rPr>
              <a:t>, Gareth Funning, </a:t>
            </a:r>
            <a:r>
              <a:rPr lang="en-US" sz="1600" b="0" i="0" kern="1200" dirty="0" err="1">
                <a:solidFill>
                  <a:schemeClr val="tx1"/>
                </a:solidFill>
                <a:effectLst/>
                <a:latin typeface="Arial" panose="020B0604020202020204" pitchFamily="34" charset="0"/>
                <a:ea typeface="+mn-ea"/>
                <a:cs typeface="+mn-cs"/>
              </a:rPr>
              <a:t>Evangelos</a:t>
            </a:r>
            <a:r>
              <a:rPr lang="en-US" sz="1600" b="0" i="0" kern="1200" dirty="0">
                <a:solidFill>
                  <a:schemeClr val="tx1"/>
                </a:solidFill>
                <a:effectLst/>
                <a:latin typeface="Arial" panose="020B0604020202020204" pitchFamily="34" charset="0"/>
                <a:ea typeface="+mn-ea"/>
                <a:cs typeface="+mn-cs"/>
              </a:rPr>
              <a:t> </a:t>
            </a:r>
            <a:r>
              <a:rPr lang="en-US" sz="1600" b="0" i="0" kern="1200" dirty="0" err="1">
                <a:solidFill>
                  <a:schemeClr val="tx1"/>
                </a:solidFill>
                <a:effectLst/>
                <a:latin typeface="Arial" panose="020B0604020202020204" pitchFamily="34" charset="0"/>
                <a:ea typeface="+mn-ea"/>
                <a:cs typeface="+mn-cs"/>
              </a:rPr>
              <a:t>Papalexakis</a:t>
            </a:r>
            <a:r>
              <a:rPr lang="en-US" sz="1600" b="0" i="0" kern="1200" dirty="0">
                <a:solidFill>
                  <a:schemeClr val="tx1"/>
                </a:solidFill>
                <a:effectLst/>
                <a:latin typeface="Arial" panose="020B0604020202020204" pitchFamily="34" charset="0"/>
                <a:ea typeface="+mn-ea"/>
                <a:cs typeface="+mn-cs"/>
              </a:rPr>
              <a:t>, </a:t>
            </a:r>
            <a:r>
              <a:rPr lang="en-US" sz="1600" b="0" i="0" kern="1200" dirty="0" err="1">
                <a:solidFill>
                  <a:schemeClr val="tx1"/>
                </a:solidFill>
                <a:effectLst/>
                <a:latin typeface="Arial" panose="020B0604020202020204" pitchFamily="34" charset="0"/>
                <a:ea typeface="+mn-ea"/>
                <a:cs typeface="+mn-cs"/>
              </a:rPr>
              <a:t>Samet</a:t>
            </a:r>
            <a:r>
              <a:rPr lang="en-US" sz="1600" b="0" i="0" kern="1200" dirty="0">
                <a:solidFill>
                  <a:schemeClr val="tx1"/>
                </a:solidFill>
                <a:effectLst/>
                <a:latin typeface="Arial" panose="020B0604020202020204" pitchFamily="34" charset="0"/>
                <a:ea typeface="+mn-ea"/>
                <a:cs typeface="+mn-cs"/>
              </a:rPr>
              <a:t> </a:t>
            </a:r>
            <a:r>
              <a:rPr lang="en-US" sz="1600" b="0" i="0" kern="1200" dirty="0" err="1">
                <a:solidFill>
                  <a:schemeClr val="tx1"/>
                </a:solidFill>
                <a:effectLst/>
                <a:latin typeface="Arial" panose="020B0604020202020204" pitchFamily="34" charset="0"/>
                <a:ea typeface="+mn-ea"/>
                <a:cs typeface="+mn-cs"/>
              </a:rPr>
              <a:t>Oymak</a:t>
            </a:r>
            <a:r>
              <a:rPr lang="en-US" sz="1600" b="0" i="0" kern="1200" dirty="0">
                <a:solidFill>
                  <a:schemeClr val="tx1"/>
                </a:solidFill>
                <a:effectLst/>
                <a:latin typeface="Arial" panose="020B0604020202020204" pitchFamily="34" charset="0"/>
                <a:ea typeface="+mn-ea"/>
                <a:cs typeface="+mn-cs"/>
              </a:rPr>
              <a:t>, Philip Brisk, and Eamonn Keogh (2019). IEEE ICDM 20</a:t>
            </a:r>
            <a:r>
              <a:rPr lang="en-US" sz="1600" b="1" i="0" kern="1200" dirty="0">
                <a:solidFill>
                  <a:schemeClr val="tx1"/>
                </a:solidFill>
                <a:effectLst/>
                <a:latin typeface="Arial" panose="020B0604020202020204" pitchFamily="34" charset="0"/>
                <a:ea typeface="+mn-ea"/>
                <a:cs typeface="+mn-cs"/>
              </a:rPr>
              <a:t>19.</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dirty="0">
                <a:solidFill>
                  <a:schemeClr val="bg1"/>
                </a:solidFill>
                <a:ea typeface="Times New Roman" panose="02020603050405020304" pitchFamily="18" charset="0"/>
              </a:rPr>
              <a:t>Euclidian Distance (ED) – Direct distance</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dirty="0">
                <a:solidFill>
                  <a:schemeClr val="bg1"/>
                </a:solidFill>
                <a:ea typeface="Times New Roman" panose="02020603050405020304" pitchFamily="18" charset="0"/>
              </a:rPr>
              <a:t>Pearson's Correlations (PS) – 0 to 1 correlation</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dirty="0">
                <a:solidFill>
                  <a:schemeClr val="bg1"/>
                </a:solidFill>
                <a:ea typeface="Times New Roman" panose="02020603050405020304" pitchFamily="18" charset="0"/>
              </a:rPr>
              <a:t>Dynamic Time Warping (DTW) – Relative distance</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38</a:t>
            </a:fld>
            <a:endParaRPr lang="en-US" dirty="0"/>
          </a:p>
        </p:txBody>
      </p:sp>
    </p:spTree>
    <p:extLst>
      <p:ext uri="{BB962C8B-B14F-4D97-AF65-F5344CB8AC3E}">
        <p14:creationId xmlns:p14="http://schemas.microsoft.com/office/powerpoint/2010/main" val="409388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pathfinding, we have reviewed the potential business value being:</a:t>
            </a:r>
          </a:p>
          <a:p>
            <a:pPr marL="285750" indent="-285750">
              <a:buFont typeface="Arial" panose="020B0604020202020204" pitchFamily="34" charset="0"/>
              <a:buChar char="•"/>
            </a:pPr>
            <a:r>
              <a:rPr lang="en-US" dirty="0"/>
              <a:t>Reduced domain ramp time,</a:t>
            </a:r>
          </a:p>
          <a:p>
            <a:pPr marL="285750" indent="-285750">
              <a:buFont typeface="Arial" panose="020B0604020202020204" pitchFamily="34" charset="0"/>
              <a:buChar char="•"/>
            </a:pPr>
            <a:r>
              <a:rPr lang="en-US" dirty="0"/>
              <a:t>Increased bug closure velocity</a:t>
            </a:r>
          </a:p>
          <a:p>
            <a:pPr marL="285750" indent="-285750">
              <a:buFont typeface="Arial" panose="020B0604020202020204" pitchFamily="34" charset="0"/>
              <a:buChar char="•"/>
            </a:pPr>
            <a:r>
              <a:rPr lang="en-US" dirty="0"/>
              <a:t>Ability to analyze detect, predict, and the potential for mitigation.</a:t>
            </a:r>
          </a:p>
          <a:p>
            <a:pPr marL="285750" indent="-285750">
              <a:buFont typeface="Arial" panose="020B0604020202020204" pitchFamily="34" charset="0"/>
              <a:buChar char="•"/>
            </a:pPr>
            <a:r>
              <a:rPr lang="en-US" dirty="0"/>
              <a:t>Lastly, the following builds on Intel’s direction for machine programming.</a:t>
            </a:r>
          </a:p>
        </p:txBody>
      </p:sp>
      <p:sp>
        <p:nvSpPr>
          <p:cNvPr id="4" name="Slide Number Placeholder 3"/>
          <p:cNvSpPr>
            <a:spLocks noGrp="1"/>
          </p:cNvSpPr>
          <p:nvPr>
            <p:ph type="sldNum" sz="quarter" idx="5"/>
          </p:nvPr>
        </p:nvSpPr>
        <p:spPr/>
        <p:txBody>
          <a:bodyPr/>
          <a:lstStyle/>
          <a:p>
            <a:fld id="{D61C8689-8455-3546-ADF9-3B7273760F66}" type="slidenum">
              <a:rPr lang="en-US" smtClean="0"/>
              <a:pPr/>
              <a:t>39</a:t>
            </a:fld>
            <a:endParaRPr lang="en-US" dirty="0"/>
          </a:p>
        </p:txBody>
      </p:sp>
    </p:spTree>
    <p:extLst>
      <p:ext uri="{BB962C8B-B14F-4D97-AF65-F5344CB8AC3E}">
        <p14:creationId xmlns:p14="http://schemas.microsoft.com/office/powerpoint/2010/main" val="1288945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Arial" panose="020B0604020202020204" pitchFamily="34" charset="0"/>
                <a:ea typeface="+mn-ea"/>
                <a:cs typeface="+mn-cs"/>
              </a:rPr>
              <a:t>The High velocity automated context feedback mechanism(s) provide insight to compress timelines for earlier PRQs and enhanced pathfinding. When embrace host system, we can drive identification of anomalies to predict, amend, and mitigate these in the future. The research and development enables detection of design weaknesses from expert driven Meta data analysis. The consequence is a leap into future architectures in shorter timeframes embracing reconfiguration. The R&amp;D further solidifies our patents and propriety technology to best execute on Intel.</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40</a:t>
            </a:fld>
            <a:endParaRPr lang="en-US" dirty="0"/>
          </a:p>
        </p:txBody>
      </p:sp>
    </p:spTree>
    <p:extLst>
      <p:ext uri="{BB962C8B-B14F-4D97-AF65-F5344CB8AC3E}">
        <p14:creationId xmlns:p14="http://schemas.microsoft.com/office/powerpoint/2010/main" val="1846694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expanding to customers, we open the abilities to rapidly analyze data and behaviors on site with potential to predict these in the process for a robust and intelligent design. The automation flow shows the flow we have developed to enhance our triage tool.</a:t>
            </a:r>
          </a:p>
        </p:txBody>
      </p:sp>
      <p:sp>
        <p:nvSpPr>
          <p:cNvPr id="4" name="Slide Number Placeholder 3"/>
          <p:cNvSpPr>
            <a:spLocks noGrp="1"/>
          </p:cNvSpPr>
          <p:nvPr>
            <p:ph type="sldNum" sz="quarter" idx="5"/>
          </p:nvPr>
        </p:nvSpPr>
        <p:spPr/>
        <p:txBody>
          <a:bodyPr/>
          <a:lstStyle/>
          <a:p>
            <a:fld id="{D61C8689-8455-3546-ADF9-3B7273760F66}" type="slidenum">
              <a:rPr lang="en-US" smtClean="0"/>
              <a:pPr/>
              <a:t>41</a:t>
            </a:fld>
            <a:endParaRPr lang="en-US" dirty="0"/>
          </a:p>
        </p:txBody>
      </p:sp>
    </p:spTree>
    <p:extLst>
      <p:ext uri="{BB962C8B-B14F-4D97-AF65-F5344CB8AC3E}">
        <p14:creationId xmlns:p14="http://schemas.microsoft.com/office/powerpoint/2010/main" val="2392140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collaborators expected to be inputters and co-travelers are across various BUs to align on the most sustainable direction for all of Intel.</a:t>
            </a:r>
          </a:p>
        </p:txBody>
      </p:sp>
      <p:sp>
        <p:nvSpPr>
          <p:cNvPr id="4" name="Slide Number Placeholder 3"/>
          <p:cNvSpPr>
            <a:spLocks noGrp="1"/>
          </p:cNvSpPr>
          <p:nvPr>
            <p:ph type="sldNum" sz="quarter" idx="5"/>
          </p:nvPr>
        </p:nvSpPr>
        <p:spPr/>
        <p:txBody>
          <a:bodyPr/>
          <a:lstStyle/>
          <a:p>
            <a:fld id="{D61C8689-8455-3546-ADF9-3B7273760F66}" type="slidenum">
              <a:rPr lang="en-US" smtClean="0"/>
              <a:pPr/>
              <a:t>42</a:t>
            </a:fld>
            <a:endParaRPr lang="en-US" dirty="0"/>
          </a:p>
        </p:txBody>
      </p:sp>
    </p:spTree>
    <p:extLst>
      <p:ext uri="{BB962C8B-B14F-4D97-AF65-F5344CB8AC3E}">
        <p14:creationId xmlns:p14="http://schemas.microsoft.com/office/powerpoint/2010/main" val="1778511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have several references to the influential work within and around our BU.</a:t>
            </a:r>
          </a:p>
        </p:txBody>
      </p:sp>
      <p:sp>
        <p:nvSpPr>
          <p:cNvPr id="4" name="Slide Number Placeholder 3"/>
          <p:cNvSpPr>
            <a:spLocks noGrp="1"/>
          </p:cNvSpPr>
          <p:nvPr>
            <p:ph type="sldNum" sz="quarter" idx="5"/>
          </p:nvPr>
        </p:nvSpPr>
        <p:spPr/>
        <p:txBody>
          <a:bodyPr/>
          <a:lstStyle/>
          <a:p>
            <a:fld id="{D61C8689-8455-3546-ADF9-3B7273760F66}" type="slidenum">
              <a:rPr lang="en-US" smtClean="0"/>
              <a:pPr/>
              <a:t>43</a:t>
            </a:fld>
            <a:endParaRPr lang="en-US" dirty="0"/>
          </a:p>
        </p:txBody>
      </p:sp>
    </p:spTree>
    <p:extLst>
      <p:ext uri="{BB962C8B-B14F-4D97-AF65-F5344CB8AC3E}">
        <p14:creationId xmlns:p14="http://schemas.microsoft.com/office/powerpoint/2010/main" val="39582155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https://arxiv.org/pdf/1911.01547.pdf</a:t>
            </a:r>
            <a:endParaRPr lang="en-US" dirty="0"/>
          </a:p>
          <a:p>
            <a:r>
              <a:rPr lang="en-US" dirty="0"/>
              <a:t>An ROC curve (receiver operating characteristic curve) is a graph showing the performance of a classification model at all classification thresholds. This curve plots two parameters: True Positive Rate and False Positive Rate. False negatives are the compliment function of false positive rate.</a:t>
            </a:r>
          </a:p>
        </p:txBody>
      </p:sp>
      <p:sp>
        <p:nvSpPr>
          <p:cNvPr id="4" name="Slide Number Placeholder 3"/>
          <p:cNvSpPr>
            <a:spLocks noGrp="1"/>
          </p:cNvSpPr>
          <p:nvPr>
            <p:ph type="sldNum" sz="quarter" idx="5"/>
          </p:nvPr>
        </p:nvSpPr>
        <p:spPr/>
        <p:txBody>
          <a:bodyPr/>
          <a:lstStyle/>
          <a:p>
            <a:fld id="{D61C8689-8455-3546-ADF9-3B7273760F66}" type="slidenum">
              <a:rPr lang="en-US" smtClean="0"/>
              <a:pPr/>
              <a:t>44</a:t>
            </a:fld>
            <a:endParaRPr lang="en-US" dirty="0"/>
          </a:p>
        </p:txBody>
      </p:sp>
    </p:spTree>
    <p:extLst>
      <p:ext uri="{BB962C8B-B14F-4D97-AF65-F5344CB8AC3E}">
        <p14:creationId xmlns:p14="http://schemas.microsoft.com/office/powerpoint/2010/main" val="2375432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dirty="0"/>
              <a:t>In today’s performing state, it takes 6.5 days of effort to resolve bug and the timeframe to resolve it can linger for several weeks. The challenge is the resolution at its core is due to complexity of relational polices, mechanisms, exchanges, and events. As a consequence, the resolution requires a broad and deep understanding to address these faulting and anomalous states. The most optimized approach to solve these challenges are to develop task forces consisting of experts in various domains. To provide a background on the volume of the a given product program, we queried JIRA and were surprised to see over 3000 observed total bugs as of last week. The sheer volume explains the limited availability of experts and these were exposed through our continuous validation testing. The resolution of these were typically completed through the cycle of development, experiment, and re-testing with predicting outcomes ahead of time being on the order of complexity to solve the bug.</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dirty="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dirty="0"/>
              <a:t>The i</a:t>
            </a:r>
            <a:r>
              <a:rPr lang="en-US" sz="1467" dirty="0"/>
              <a:t>mpact of saving 0.1 person days of effort per bug (i.e. 0.8 person hours). Would yield 2,400 hours saved (0.8 person hours times 3,000 = 2400 person hours). When taking these into account a highly productive work week of 40 hours, we see on the order of 60 engineering weeks saved.</a:t>
            </a: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4</a:t>
            </a:fld>
            <a:endParaRPr lang="en-US" dirty="0"/>
          </a:p>
        </p:txBody>
      </p:sp>
    </p:spTree>
    <p:extLst>
      <p:ext uri="{BB962C8B-B14F-4D97-AF65-F5344CB8AC3E}">
        <p14:creationId xmlns:p14="http://schemas.microsoft.com/office/powerpoint/2010/main" val="4044669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68375" lvl="1" indent="-457200"/>
            <a:r>
              <a:rPr lang="en-US" dirty="0"/>
              <a:t>Joe</a:t>
            </a:r>
          </a:p>
          <a:p>
            <a:pPr marL="968375" lvl="1" indent="-457200"/>
            <a:r>
              <a:rPr lang="en-US" dirty="0"/>
              <a:t>Firmware Data Necessary for Analysis: </a:t>
            </a:r>
          </a:p>
          <a:p>
            <a:pPr marL="1368425" lvl="2" indent="-457200"/>
            <a:r>
              <a:rPr lang="en-US" dirty="0"/>
              <a:t>FSR (Fault Status Registers), FAR (Fault Address Register), IFSR (Instruction Fault Status Register), IFAR (Instruction Fault Address Register), DFSR (Data Fault Status Register), DFAR (Data Fault Address Register), ADFSR (Auxiliary Data Fault Status Register), AIFSR (Auxiliary Instruction Fault Status Register), Data abort address, ASIC and/or Component Memory registers of Fault memory map region</a:t>
            </a:r>
          </a:p>
          <a:p>
            <a:endParaRPr lang="en-US" dirty="0"/>
          </a:p>
        </p:txBody>
      </p:sp>
      <p:sp>
        <p:nvSpPr>
          <p:cNvPr id="4" name="Slide Number Placeholder 3"/>
          <p:cNvSpPr>
            <a:spLocks noGrp="1"/>
          </p:cNvSpPr>
          <p:nvPr>
            <p:ph type="sldNum" sz="quarter" idx="10"/>
          </p:nvPr>
        </p:nvSpPr>
        <p:spPr/>
        <p:txBody>
          <a:bodyPr/>
          <a:lstStyle/>
          <a:p>
            <a:fld id="{59198EAD-908F-4037-92F1-0CE9105C6426}" type="slidenum">
              <a:rPr lang="en-US" smtClean="0"/>
              <a:t>52</a:t>
            </a:fld>
            <a:endParaRPr lang="en-US"/>
          </a:p>
        </p:txBody>
      </p:sp>
    </p:spTree>
    <p:extLst>
      <p:ext uri="{BB962C8B-B14F-4D97-AF65-F5344CB8AC3E}">
        <p14:creationId xmlns:p14="http://schemas.microsoft.com/office/powerpoint/2010/main" val="2747544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600" dirty="0"/>
              <a:t>To summarize the findings of observation, we can see the active state shows a slow bug closure velocity, missed SLAs, and stretched project milestones/PRQs </a:t>
            </a:r>
            <a:r>
              <a:rPr lang="en-US" sz="1600" dirty="0">
                <a:solidFill>
                  <a:schemeClr val="accent6">
                    <a:lumMod val="20000"/>
                    <a:lumOff val="80000"/>
                  </a:schemeClr>
                </a:solidFill>
              </a:rPr>
              <a:t>(David </a:t>
            </a:r>
            <a:r>
              <a:rPr lang="en-US" sz="1600" dirty="0" err="1">
                <a:solidFill>
                  <a:schemeClr val="accent6">
                    <a:lumMod val="20000"/>
                    <a:lumOff val="80000"/>
                  </a:schemeClr>
                </a:solidFill>
              </a:rPr>
              <a:t>Roymoder</a:t>
            </a:r>
            <a:r>
              <a:rPr lang="en-US" sz="1600" dirty="0">
                <a:solidFill>
                  <a:schemeClr val="accent6">
                    <a:lumMod val="20000"/>
                    <a:lumOff val="80000"/>
                  </a:schemeClr>
                </a:solidFill>
              </a:rPr>
              <a:t>). The takeaway is we are people, resource, and time constrained for the sustainable growth of the BU. The hypothesis is if we can amplify our expert’s capabilities and influence through automation then we can meet the expectations of the business unit entering the market sooner for our products.</a:t>
            </a:r>
          </a:p>
          <a:p>
            <a:pPr marL="0" lvl="0" indent="0">
              <a:spcBef>
                <a:spcPts val="0"/>
              </a:spcBef>
              <a:spcAft>
                <a:spcPts val="600"/>
              </a:spcAft>
              <a:buFont typeface="Arial" panose="020B0604020202020204" pitchFamily="34" charset="0"/>
              <a:buNone/>
            </a:pPr>
            <a:endParaRPr lang="en-US" sz="1600" dirty="0"/>
          </a:p>
          <a:p>
            <a:pPr marL="0" lvl="0" indent="0">
              <a:spcBef>
                <a:spcPts val="0"/>
              </a:spcBef>
              <a:spcAft>
                <a:spcPts val="600"/>
              </a:spcAft>
              <a:buFont typeface="Arial" panose="020B0604020202020204" pitchFamily="34" charset="0"/>
              <a:buNone/>
            </a:pPr>
            <a:r>
              <a:rPr lang="en-US" sz="1600" dirty="0"/>
              <a:t>An additional note is today, we do not have the ability to provide analytical confidence in product degradation without empirical execution. The human driven feedback has not been consistent; thus automation enables stabilization in resolution.</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5</a:t>
            </a:fld>
            <a:endParaRPr lang="en-US" dirty="0"/>
          </a:p>
        </p:txBody>
      </p:sp>
    </p:spTree>
    <p:extLst>
      <p:ext uri="{BB962C8B-B14F-4D97-AF65-F5344CB8AC3E}">
        <p14:creationId xmlns:p14="http://schemas.microsoft.com/office/powerpoint/2010/main" val="195051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environment today, we can see the directed acyclic graph above showing the interactions between our code, build system, execution, fault tracking system (JIRA), developer interactions, expert documentation, and our data lake (warehouse). The additions the telemetry effort has increased the automation capabilities in connecting the source code with our data through a centralized data management system. The addition of the cross language compiler means we can generate parsing scripts simultaneously with our firmware binaries to quickly interpret telemetry meta data in a standalone manner. The rapid interpretation is significant to exploit the live snapshotting capabilities of host initiated telemetry. The snapshotting provides developers with the key meta data on the device state such that we can load it into a simulator to probe system as if we were attached to a live device. With the debug handbook today, developers can take the state a use the documentation as a guide for resolving the issue. The beauty of </a:t>
            </a:r>
            <a:r>
              <a:rPr lang="en-US"/>
              <a:t>the ecosystem </a:t>
            </a:r>
            <a:r>
              <a:rPr lang="en-US" dirty="0"/>
              <a:t>we put in place with telemetry and customer engineering working group is as we encounter issues developers can share their knowledge, techniques, and critical thinking skills thereby enabling other developers to grow their own capabilities. The challenge of today’s state is we have a wealth of data without an easy way to navigate and analyze the relevant context. Our collaboration with our system integration team has enabled our triage tool to uses quite a bit of the data; however, the context is still limited due to the expert context not being automated.</a:t>
            </a:r>
          </a:p>
        </p:txBody>
      </p:sp>
      <p:sp>
        <p:nvSpPr>
          <p:cNvPr id="4" name="Slide Number Placeholder 3"/>
          <p:cNvSpPr>
            <a:spLocks noGrp="1"/>
          </p:cNvSpPr>
          <p:nvPr>
            <p:ph type="sldNum" sz="quarter" idx="5"/>
          </p:nvPr>
        </p:nvSpPr>
        <p:spPr/>
        <p:txBody>
          <a:bodyPr/>
          <a:lstStyle/>
          <a:p>
            <a:fld id="{D61C8689-8455-3546-ADF9-3B7273760F66}" type="slidenum">
              <a:rPr lang="en-US" smtClean="0"/>
              <a:pPr/>
              <a:t>6</a:t>
            </a:fld>
            <a:endParaRPr lang="en-US" dirty="0"/>
          </a:p>
        </p:txBody>
      </p:sp>
    </p:spTree>
    <p:extLst>
      <p:ext uri="{BB962C8B-B14F-4D97-AF65-F5344CB8AC3E}">
        <p14:creationId xmlns:p14="http://schemas.microsoft.com/office/powerpoint/2010/main" val="186180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vision to resolve the ocean of data is use the handbook information to codify the techniques into expert analysis library modules, then use techniques in machine programming to reduce the scope. Once we have the scope reduced, we can then systematically use machine learning to determine relation of telemetry data, source code, JIRA, triage, and handbook analysis modules to train artificial intelligent agents to enhance the reports for developers. The interesting focal point to the vision is; while we continuously develop can we teach these agents to observe, identify, and predict the outcome of development in real time.</a:t>
            </a:r>
          </a:p>
        </p:txBody>
      </p:sp>
      <p:sp>
        <p:nvSpPr>
          <p:cNvPr id="4" name="Slide Number Placeholder 3"/>
          <p:cNvSpPr>
            <a:spLocks noGrp="1"/>
          </p:cNvSpPr>
          <p:nvPr>
            <p:ph type="sldNum" sz="quarter" idx="5"/>
          </p:nvPr>
        </p:nvSpPr>
        <p:spPr/>
        <p:txBody>
          <a:bodyPr/>
          <a:lstStyle/>
          <a:p>
            <a:fld id="{D61C8689-8455-3546-ADF9-3B7273760F66}" type="slidenum">
              <a:rPr lang="en-US" smtClean="0"/>
              <a:pPr/>
              <a:t>7</a:t>
            </a:fld>
            <a:endParaRPr lang="en-US" dirty="0"/>
          </a:p>
        </p:txBody>
      </p:sp>
    </p:spTree>
    <p:extLst>
      <p:ext uri="{BB962C8B-B14F-4D97-AF65-F5344CB8AC3E}">
        <p14:creationId xmlns:p14="http://schemas.microsoft.com/office/powerpoint/2010/main" val="422393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focus the pathfinding, we have distilled two significant questions to determine the feasibility. </a:t>
            </a:r>
          </a:p>
          <a:p>
            <a:pPr marL="342900" indent="-342900">
              <a:buAutoNum type="arabicPeriod"/>
            </a:pPr>
            <a:r>
              <a:rPr lang="en-US" dirty="0"/>
              <a:t>Using telemetry, source code, and our machine programming engine(s); is it possible to automatically generate expert given analysis to evaluate and resolve a bug?</a:t>
            </a:r>
          </a:p>
          <a:p>
            <a:pPr marL="342900" indent="-342900">
              <a:buAutoNum type="arabicPeriod"/>
            </a:pPr>
            <a:r>
              <a:rPr lang="en-US" dirty="0"/>
              <a:t>Building the vision ecosystem can we detect the key features of the environment to generate a model of the current device behavior to predict a crucial state of the device?</a:t>
            </a:r>
          </a:p>
          <a:p>
            <a:pPr marL="342900" indent="-342900">
              <a:buAutoNum type="arabicPeriod"/>
            </a:pPr>
            <a:endParaRPr lang="en-US" dirty="0"/>
          </a:p>
          <a:p>
            <a:pPr marL="0" indent="0">
              <a:buNone/>
            </a:pPr>
            <a:r>
              <a:rPr lang="en-US" dirty="0"/>
              <a:t>The focused challenges to address are wear leveling and transport command processing. From these focused topics, what is the minimal data and software to generate automated analysis, detection, and prediction.</a:t>
            </a:r>
          </a:p>
        </p:txBody>
      </p:sp>
      <p:sp>
        <p:nvSpPr>
          <p:cNvPr id="4" name="Slide Number Placeholder 3"/>
          <p:cNvSpPr>
            <a:spLocks noGrp="1"/>
          </p:cNvSpPr>
          <p:nvPr>
            <p:ph type="sldNum" sz="quarter" idx="5"/>
          </p:nvPr>
        </p:nvSpPr>
        <p:spPr/>
        <p:txBody>
          <a:bodyPr/>
          <a:lstStyle/>
          <a:p>
            <a:fld id="{D61C8689-8455-3546-ADF9-3B7273760F66}" type="slidenum">
              <a:rPr lang="en-US" smtClean="0"/>
              <a:pPr/>
              <a:t>8</a:t>
            </a:fld>
            <a:endParaRPr lang="en-US" dirty="0"/>
          </a:p>
        </p:txBody>
      </p:sp>
    </p:spTree>
    <p:extLst>
      <p:ext uri="{BB962C8B-B14F-4D97-AF65-F5344CB8AC3E}">
        <p14:creationId xmlns:p14="http://schemas.microsoft.com/office/powerpoint/2010/main" val="269541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t">
              <a:spcBef>
                <a:spcPts val="1200"/>
              </a:spcBef>
              <a:spcAft>
                <a:spcPts val="1200"/>
              </a:spcAft>
            </a:pPr>
            <a:r>
              <a:rPr lang="en-US" sz="1733" dirty="0"/>
              <a:t>To answer the question(s), we plan on observing the context on a given challenge through JIRA and taskforces to understand the dependent and independent variables in machine programming automation. Given these contexts, we review the handbook, improve, and codify the root-cause analysis techniques into a set of </a:t>
            </a:r>
            <a:r>
              <a:rPr lang="en-US" sz="1333" i="1" dirty="0"/>
              <a:t>module and system analysis libraries. These libraries will use the e</a:t>
            </a:r>
            <a:r>
              <a:rPr lang="en-US" sz="1733" dirty="0"/>
              <a:t>xpert analysis of anomaly’s symptoms </a:t>
            </a:r>
            <a:r>
              <a:rPr lang="en-US" sz="1333" i="1" dirty="0"/>
              <a:t>to create audits of state, requirements, and expectations. To start we have picked one issue from our lead program then from the lens of a expert mentoring an new engineer distill the essence and intent of analysis. These analysis module engines are the key policies in reducing the scope of the bug thus easing resolution. Given our device is build of intertwined modules, we will then construct a set of expert modules thus constructing a system state module engine(s). The desire of these collection of system modules is to rollup overall scope (global view) similar to our taskforce findings to account for interactions between sets of modules.</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9</a:t>
            </a:fld>
            <a:endParaRPr lang="en-US" dirty="0"/>
          </a:p>
        </p:txBody>
      </p:sp>
    </p:spTree>
    <p:extLst>
      <p:ext uri="{BB962C8B-B14F-4D97-AF65-F5344CB8AC3E}">
        <p14:creationId xmlns:p14="http://schemas.microsoft.com/office/powerpoint/2010/main" val="1065754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lang="en-US" sz="8666" b="0" i="0" kern="1200" spc="0" baseline="0" dirty="0">
                <a:solidFill>
                  <a:schemeClr val="bg1">
                    <a:alpha val="90000"/>
                  </a:schemeClr>
                </a:solidFill>
                <a:latin typeface="Intel Clear Pro" panose="020B0804020202060201" pitchFamily="34" charset="0"/>
                <a:ea typeface="Intel Clear"/>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mn-lt"/>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4919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bg1"/>
                </a:solidFill>
                <a:latin typeface="+mj-lt"/>
                <a:cs typeface="Arial" panose="020B0604020202020204" pitchFamily="34" charset="0"/>
              </a:defRPr>
            </a:lvl1pPr>
          </a:lstStyle>
          <a:p>
            <a:r>
              <a:rPr lang="en-US" dirty="0"/>
              <a:t>28pt Intel Clear Headline</a:t>
            </a:r>
          </a:p>
        </p:txBody>
      </p:sp>
    </p:spTree>
    <p:extLst>
      <p:ext uri="{BB962C8B-B14F-4D97-AF65-F5344CB8AC3E}">
        <p14:creationId xmlns:p14="http://schemas.microsoft.com/office/powerpoint/2010/main" val="41371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2060"/>
                </a:solidFill>
                <a:latin typeface="+mj-lt"/>
                <a:cs typeface="Arial" panose="020B0604020202020204" pitchFamily="34" charset="0"/>
              </a:defRPr>
            </a:lvl1pPr>
          </a:lstStyle>
          <a:p>
            <a:r>
              <a:rPr lang="en-US" dirty="0"/>
              <a:t>28pt Intel Clear Headline</a:t>
            </a:r>
          </a:p>
        </p:txBody>
      </p:sp>
    </p:spTree>
    <p:extLst>
      <p:ext uri="{BB962C8B-B14F-4D97-AF65-F5344CB8AC3E}">
        <p14:creationId xmlns:p14="http://schemas.microsoft.com/office/powerpoint/2010/main" val="137666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332896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570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gn="l" defTabSz="609585" rtl="0" eaLnBrk="1" latinLnBrk="0" hangingPunct="1">
              <a:lnSpc>
                <a:spcPct val="80000"/>
              </a:lnSpc>
              <a:spcBef>
                <a:spcPct val="0"/>
              </a:spcBef>
              <a:buNone/>
              <a:defRPr lang="en-US" sz="8666" b="0" i="0" kern="1200" spc="0" baseline="0" dirty="0">
                <a:solidFill>
                  <a:schemeClr val="bg1">
                    <a:alpha val="90000"/>
                  </a:schemeClr>
                </a:solidFill>
                <a:latin typeface="Intel Clear Pro" panose="020B0804020202060201" pitchFamily="34" charset="0"/>
                <a:ea typeface="Intel Clear"/>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mn-lt"/>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24040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gn="l" defTabSz="609585" rtl="0" eaLnBrk="1" latinLnBrk="0" hangingPunct="1">
              <a:lnSpc>
                <a:spcPct val="80000"/>
              </a:lnSpc>
              <a:spcBef>
                <a:spcPct val="0"/>
              </a:spcBef>
              <a:buNone/>
              <a:defRPr lang="en-US" sz="8666" b="0" i="0" kern="1200" spc="0" baseline="0" dirty="0" smtClean="0">
                <a:solidFill>
                  <a:schemeClr val="bg1">
                    <a:alpha val="90000"/>
                  </a:schemeClr>
                </a:solidFill>
                <a:latin typeface="Intel Clear Pro" panose="020B0804020202060201" pitchFamily="34" charset="0"/>
                <a:ea typeface="Intel Clear"/>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mn-lt"/>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6" name="Rectangle 5"/>
          <p:cNvSpPr/>
          <p:nvPr userDrawn="1"/>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pic>
        <p:nvPicPr>
          <p:cNvPr id="7" name="Picture 2" descr="\\.psf\Home\Desktop\Intel.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p:cNvCxnSpPr/>
          <p:nvPr userDrawn="1"/>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p:cNvSpPr>
            <a:spLocks noGrp="1"/>
          </p:cNvSpPr>
          <p:nvPr>
            <p:ph type="sldNum" sz="quarter" idx="4"/>
          </p:nvPr>
        </p:nvSpPr>
        <p:spPr>
          <a:xfrm>
            <a:off x="10908064" y="6432516"/>
            <a:ext cx="1099872"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fld id="{EE2556C5-CE8C-6547-B838-EA80C61A4AF7}" type="slidenum">
              <a:rPr lang="en-US" smtClean="0"/>
              <a:pPr/>
              <a:t>‹#›</a:t>
            </a:fld>
            <a:endParaRPr lang="en-US" dirty="0"/>
          </a:p>
        </p:txBody>
      </p:sp>
      <p:sp>
        <p:nvSpPr>
          <p:cNvPr id="12" name="Slide Number Placeholder 5"/>
          <p:cNvSpPr txBox="1">
            <a:spLocks/>
          </p:cNvSpPr>
          <p:nvPr userDrawn="1"/>
        </p:nvSpPr>
        <p:spPr>
          <a:xfrm>
            <a:off x="3204463" y="6432516"/>
            <a:ext cx="5776725" cy="365125"/>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dirty="0"/>
              <a:t>Intel Confidential</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067" baseline="0" dirty="0">
                <a:solidFill>
                  <a:srgbClr val="FFC000"/>
                </a:solidFill>
              </a:rPr>
              <a:t>&lt;Add NDA# if necessary&gt;</a:t>
            </a:r>
          </a:p>
        </p:txBody>
      </p:sp>
      <p:sp>
        <p:nvSpPr>
          <p:cNvPr id="15" name="Rectangle 14"/>
          <p:cNvSpPr/>
          <p:nvPr userDrawn="1"/>
        </p:nvSpPr>
        <p:spPr>
          <a:xfrm>
            <a:off x="11228" y="6404476"/>
            <a:ext cx="2357438" cy="410240"/>
          </a:xfrm>
          <a:prstGeom prst="rect">
            <a:avLst/>
          </a:prstGeom>
        </p:spPr>
        <p:txBody>
          <a:bodyPr wrap="none" lIns="162432" tIns="81216" rIns="162432" bIns="81216">
            <a:spAutoFit/>
          </a:bodyPr>
          <a:lstStyle/>
          <a:p>
            <a:pPr defTabSz="812016"/>
            <a:r>
              <a:rPr lang="en-US" sz="1600" b="1" cap="small" dirty="0">
                <a:solidFill>
                  <a:prstClr val="white"/>
                </a:solidFill>
                <a:latin typeface="Intel Clear Light" panose="020B0404020203020204" pitchFamily="34" charset="0"/>
              </a:rPr>
              <a:t>NVM Solutions Group</a:t>
            </a:r>
            <a:endParaRPr lang="en-US" sz="3200" cap="small" dirty="0">
              <a:solidFill>
                <a:prstClr val="white"/>
              </a:solidFill>
              <a:latin typeface="Intel Clear Light" panose="020B0404020203020204" pitchFamily="34" charset="0"/>
            </a:endParaRPr>
          </a:p>
        </p:txBody>
      </p:sp>
    </p:spTree>
    <p:extLst>
      <p:ext uri="{BB962C8B-B14F-4D97-AF65-F5344CB8AC3E}">
        <p14:creationId xmlns:p14="http://schemas.microsoft.com/office/powerpoint/2010/main" val="180832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bg1"/>
                </a:solidFill>
                <a:latin typeface="+mj-lt"/>
                <a:cs typeface="Arial" panose="020B0604020202020204" pitchFamily="34" charset="0"/>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chemeClr val="bg1"/>
                </a:solidFill>
              </a:defRPr>
            </a:lvl1pPr>
            <a:lvl2pPr>
              <a:defRPr sz="2400">
                <a:solidFill>
                  <a:schemeClr val="bg1"/>
                </a:solidFill>
              </a:defRPr>
            </a:lvl2pPr>
            <a:lvl3pPr>
              <a:defRPr sz="2133">
                <a:solidFill>
                  <a:schemeClr val="bg1"/>
                </a:solidFill>
              </a:defRPr>
            </a:lvl3pPr>
            <a:lvl4pPr>
              <a:defRPr sz="1867">
                <a:solidFill>
                  <a:schemeClr val="bg1"/>
                </a:solidFill>
              </a:defRPr>
            </a:lvl4pPr>
            <a:lvl5pPr>
              <a:defRPr sz="1600">
                <a:solidFill>
                  <a:schemeClr val="bg1"/>
                </a:solidFill>
              </a:defRPr>
            </a:lvl5pPr>
          </a:lstStyle>
          <a:p>
            <a:pPr lvl="0"/>
            <a:r>
              <a:rPr lang="en-US" dirty="0"/>
              <a:t>18pt Intel Clear body text</a:t>
            </a:r>
          </a:p>
          <a:p>
            <a:pPr lvl="1"/>
            <a:r>
              <a:rPr lang="en-US" dirty="0"/>
              <a:t>18pt Intel Clear bullet one</a:t>
            </a:r>
          </a:p>
          <a:p>
            <a:pPr lvl="2"/>
            <a:r>
              <a:rPr lang="en-US" dirty="0"/>
              <a:t>16pt Intel Clear sub-bullet</a:t>
            </a:r>
          </a:p>
          <a:p>
            <a:pPr lvl="3"/>
            <a:r>
              <a:rPr lang="en-US" dirty="0"/>
              <a:t>14pt Intel Clear fourth level</a:t>
            </a:r>
          </a:p>
          <a:p>
            <a:pPr lvl="4"/>
            <a:r>
              <a:rPr lang="en-US" dirty="0"/>
              <a:t>12pt Intel Clear fifth level</a:t>
            </a:r>
          </a:p>
        </p:txBody>
      </p:sp>
    </p:spTree>
    <p:extLst>
      <p:ext uri="{BB962C8B-B14F-4D97-AF65-F5344CB8AC3E}">
        <p14:creationId xmlns:p14="http://schemas.microsoft.com/office/powerpoint/2010/main" val="135851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sz="1867" dirty="0" smtClean="0">
                <a:solidFill>
                  <a:schemeClr val="bg1"/>
                </a:solidFill>
              </a:defRPr>
            </a:lvl3pPr>
            <a:lvl4pPr>
              <a:defRPr lang="en-US" sz="1600" dirty="0" smtClean="0">
                <a:solidFill>
                  <a:schemeClr val="bg1"/>
                </a:solidFill>
              </a:defRPr>
            </a:lvl4pPr>
            <a:lvl5pPr>
              <a:defRPr lang="en-US" sz="1600" dirty="0">
                <a:solidFill>
                  <a:schemeClr val="bg1"/>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bg1"/>
                </a:solidFill>
              </a:defRPr>
            </a:lvl2pPr>
            <a:lvl3pPr>
              <a:defRPr lang="en-US" sz="1867" dirty="0" smtClean="0">
                <a:solidFill>
                  <a:schemeClr val="bg1"/>
                </a:solidFill>
              </a:defRPr>
            </a:lvl3pPr>
            <a:lvl4pPr>
              <a:defRPr lang="en-US" sz="1600" dirty="0" smtClean="0">
                <a:solidFill>
                  <a:schemeClr val="bg1"/>
                </a:solidFill>
              </a:defRPr>
            </a:lvl4pPr>
            <a:lvl5pPr>
              <a:defRPr lang="en-US" sz="1600" dirty="0">
                <a:solidFill>
                  <a:schemeClr val="bg1"/>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bg1"/>
                </a:solidFill>
                <a:latin typeface="+mj-lt"/>
                <a:cs typeface="Arial" panose="020B0604020202020204" pitchFamily="34" charset="0"/>
              </a:defRPr>
            </a:lvl1pPr>
          </a:lstStyle>
          <a:p>
            <a:r>
              <a:rPr lang="en-US" dirty="0"/>
              <a:t>28pt Intel Clear Headline</a:t>
            </a:r>
          </a:p>
        </p:txBody>
      </p:sp>
    </p:spTree>
    <p:extLst>
      <p:ext uri="{BB962C8B-B14F-4D97-AF65-F5344CB8AC3E}">
        <p14:creationId xmlns:p14="http://schemas.microsoft.com/office/powerpoint/2010/main" val="406206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607483" y="1558456"/>
            <a:ext cx="11112567"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58650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bg1"/>
                </a:solidFill>
                <a:latin typeface="+mn-lt"/>
                <a:cs typeface="Arial" panose="020B0604020202020204" pitchFamily="34" charset="0"/>
              </a:defRPr>
            </a:lvl1pPr>
            <a:lvl2pPr marL="556670" indent="-300559">
              <a:buFont typeface="Intel Clear" pitchFamily="34" charset="0"/>
              <a:buChar char="–"/>
              <a:defRPr sz="1600" baseline="0">
                <a:latin typeface="+mn-lt"/>
                <a:cs typeface="Arial" panose="020B0604020202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bg1"/>
                </a:solidFill>
                <a:latin typeface="+mj-lt"/>
                <a:cs typeface="Arial" panose="020B0604020202020204" pitchFamily="34" charset="0"/>
              </a:defRPr>
            </a:lvl1pPr>
          </a:lstStyle>
          <a:p>
            <a:r>
              <a:rPr lang="en-US" dirty="0"/>
              <a:t>28pt Intel Clear Headline</a:t>
            </a:r>
          </a:p>
        </p:txBody>
      </p:sp>
    </p:spTree>
    <p:extLst>
      <p:ext uri="{BB962C8B-B14F-4D97-AF65-F5344CB8AC3E}">
        <p14:creationId xmlns:p14="http://schemas.microsoft.com/office/powerpoint/2010/main" val="11929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lang="en-US" sz="7200" b="0" i="0" kern="1200" cap="none" spc="0" baseline="0" dirty="0">
                <a:solidFill>
                  <a:schemeClr val="bg1">
                    <a:alpha val="90000"/>
                  </a:schemeClr>
                </a:solidFill>
                <a:latin typeface="Intel Clear Pro" panose="020B0804020202060201" pitchFamily="34" charset="0"/>
                <a:ea typeface="Intel Clear"/>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3"/>
                </a:solidFill>
                <a:latin typeface="+mn-lt"/>
                <a:cs typeface="Arial" panose="020B0604020202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2403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5333" b="0" cap="none"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dirty="0"/>
              <a:t>40pt Intel Clear</a:t>
            </a:r>
            <a:br>
              <a:rPr lang="en-US" dirty="0"/>
            </a:br>
            <a:r>
              <a:rPr lang="en-US" dirty="0"/>
              <a:t>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Arial" panose="020B0604020202020204" pitchFamily="34" charset="0"/>
                <a:cs typeface="Arial" panose="020B0604020202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111011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pic>
        <p:nvPicPr>
          <p:cNvPr id="11" name="Picture 2" descr="\\.psf\Home\Desktop\Intel.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Arial" panose="020B0604020202020204" pitchFamily="34" charset="0"/>
              </a:defRPr>
            </a:lvl1pPr>
          </a:lstStyle>
          <a:p>
            <a:fld id="{EE2556C5-CE8C-6547-B838-EA80C61A4AF7}" type="slidenum">
              <a:rPr lang="en-US" smtClean="0"/>
              <a:pPr/>
              <a:t>‹#›</a:t>
            </a:fld>
            <a:endParaRPr lang="en-US" dirty="0"/>
          </a:p>
        </p:txBody>
      </p:sp>
      <p:sp>
        <p:nvSpPr>
          <p:cNvPr id="13" name="Rectangle 12"/>
          <p:cNvSpPr/>
          <p:nvPr userDrawn="1"/>
        </p:nvSpPr>
        <p:spPr>
          <a:xfrm>
            <a:off x="11228" y="6404476"/>
            <a:ext cx="2357438" cy="410240"/>
          </a:xfrm>
          <a:prstGeom prst="rect">
            <a:avLst/>
          </a:prstGeom>
        </p:spPr>
        <p:txBody>
          <a:bodyPr wrap="none" lIns="162432" tIns="81216" rIns="162432" bIns="81216">
            <a:spAutoFit/>
          </a:bodyPr>
          <a:lstStyle/>
          <a:p>
            <a:pPr defTabSz="812016"/>
            <a:r>
              <a:rPr lang="en-US" sz="1600" b="1" cap="small" dirty="0">
                <a:solidFill>
                  <a:prstClr val="white"/>
                </a:solidFill>
                <a:latin typeface="Intel Clear Light" panose="020B0404020203020204" pitchFamily="34" charset="0"/>
              </a:rPr>
              <a:t>NVM Solutions Group</a:t>
            </a:r>
            <a:endParaRPr lang="en-US" sz="3200" cap="small" dirty="0">
              <a:solidFill>
                <a:prstClr val="white"/>
              </a:solidFill>
              <a:latin typeface="Intel Clear Light" panose="020B0404020203020204" pitchFamily="34" charset="0"/>
            </a:endParaRPr>
          </a:p>
        </p:txBody>
      </p:sp>
      <p:sp>
        <p:nvSpPr>
          <p:cNvPr id="10" name="Slide Number Placeholder 5"/>
          <p:cNvSpPr txBox="1">
            <a:spLocks/>
          </p:cNvSpPr>
          <p:nvPr userDrawn="1"/>
        </p:nvSpPr>
        <p:spPr>
          <a:xfrm>
            <a:off x="3204463" y="6432516"/>
            <a:ext cx="5776725" cy="365125"/>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dirty="0"/>
              <a:t>Intel® Do not reproduce</a:t>
            </a:r>
          </a:p>
        </p:txBody>
      </p:sp>
    </p:spTree>
    <p:extLst>
      <p:ext uri="{BB962C8B-B14F-4D97-AF65-F5344CB8AC3E}">
        <p14:creationId xmlns:p14="http://schemas.microsoft.com/office/powerpoint/2010/main" val="37862278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74" r:id="rId3"/>
    <p:sldLayoutId id="2147483650" r:id="rId4"/>
    <p:sldLayoutId id="2147483652" r:id="rId5"/>
    <p:sldLayoutId id="2147483717" r:id="rId6"/>
    <p:sldLayoutId id="2147483660" r:id="rId7"/>
    <p:sldLayoutId id="2147483672" r:id="rId8"/>
    <p:sldLayoutId id="2147483651" r:id="rId9"/>
    <p:sldLayoutId id="2147483654" r:id="rId10"/>
    <p:sldLayoutId id="2147483718" r:id="rId11"/>
    <p:sldLayoutId id="2147483655" r:id="rId12"/>
    <p:sldLayoutId id="214748367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bg1"/>
          </a:solidFill>
          <a:latin typeface="+mj-lt"/>
          <a:ea typeface="Intel Clear"/>
          <a:cs typeface="Arial" panose="020B0604020202020204" pitchFamily="34" charset="0"/>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Arial" panose="020B0604020202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Arial" panose="020B0604020202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Arial" panose="020B0604020202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Arial" panose="020B0604020202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slide" Target="slide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hyperlink" Target="http://citeseerx.ist.psu.edu/viewdoc/download;jsessionid=0505129D95F712AE4E68DD4F3428201C?doi=10.1.1.370.9611&amp;rep=rep1&amp;type=pdf"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hyperlink" Target="https://nsg-wiki.intel.com/display/FW/NSG+One+API"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svg"/><Relationship Id="rId34" Type="http://schemas.openxmlformats.org/officeDocument/2006/relationships/image" Target="../media/image95.png"/><Relationship Id="rId7" Type="http://schemas.openxmlformats.org/officeDocument/2006/relationships/image" Target="../media/image68.svg"/><Relationship Id="rId12" Type="http://schemas.openxmlformats.org/officeDocument/2006/relationships/image" Target="../media/image73.png"/><Relationship Id="rId17" Type="http://schemas.openxmlformats.org/officeDocument/2006/relationships/image" Target="../media/image78.svg"/><Relationship Id="rId25" Type="http://schemas.openxmlformats.org/officeDocument/2006/relationships/image" Target="../media/image86.svg"/><Relationship Id="rId33" Type="http://schemas.openxmlformats.org/officeDocument/2006/relationships/image" Target="../media/image94.svg"/><Relationship Id="rId2" Type="http://schemas.openxmlformats.org/officeDocument/2006/relationships/notesSlide" Target="../notesSlides/notesSlide3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svg"/><Relationship Id="rId1" Type="http://schemas.openxmlformats.org/officeDocument/2006/relationships/slideLayout" Target="../slideLayouts/slideLayout4.xml"/><Relationship Id="rId6" Type="http://schemas.openxmlformats.org/officeDocument/2006/relationships/image" Target="../media/image67.png"/><Relationship Id="rId11" Type="http://schemas.openxmlformats.org/officeDocument/2006/relationships/image" Target="../media/image72.sv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png"/><Relationship Id="rId15" Type="http://schemas.openxmlformats.org/officeDocument/2006/relationships/image" Target="../media/image76.svg"/><Relationship Id="rId23" Type="http://schemas.openxmlformats.org/officeDocument/2006/relationships/image" Target="../media/image84.sv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svg"/><Relationship Id="rId31" Type="http://schemas.openxmlformats.org/officeDocument/2006/relationships/image" Target="../media/image92.svg"/><Relationship Id="rId4" Type="http://schemas.openxmlformats.org/officeDocument/2006/relationships/image" Target="../media/image65.svg"/><Relationship Id="rId9" Type="http://schemas.openxmlformats.org/officeDocument/2006/relationships/image" Target="../media/image70.sv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svg"/><Relationship Id="rId30" Type="http://schemas.openxmlformats.org/officeDocument/2006/relationships/image" Target="../media/image91.png"/><Relationship Id="rId35" Type="http://schemas.openxmlformats.org/officeDocument/2006/relationships/image" Target="../media/image96.sv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emf"/><Relationship Id="rId7"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hyperlink" Target="https://nsg-jira.intel.com/secure/Dashboard.jspa?selectPageId=47643" TargetMode="External"/><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notesSlide" Target="../notesSlides/notesSlide4.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6.svg"/><Relationship Id="rId15" Type="http://schemas.openxmlformats.org/officeDocument/2006/relationships/image" Target="../media/image16.svg"/><Relationship Id="rId23" Type="http://schemas.openxmlformats.org/officeDocument/2006/relationships/image" Target="../media/image24.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notesSlide" Target="../notesSlides/notesSlide36.xml"/><Relationship Id="rId7" Type="http://schemas.openxmlformats.org/officeDocument/2006/relationships/image" Target="../media/image109.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08.png"/><Relationship Id="rId5" Type="http://schemas.openxmlformats.org/officeDocument/2006/relationships/image" Target="../media/image107.emf"/><Relationship Id="rId4" Type="http://schemas.openxmlformats.org/officeDocument/2006/relationships/package" Target="../embeddings/Microsoft_Visio_Drawing.vsdx"/><Relationship Id="rId9" Type="http://schemas.openxmlformats.org/officeDocument/2006/relationships/image" Target="../media/image111.gif"/></Relationships>
</file>

<file path=ppt/slides/_rels/slide42.xml.rels><?xml version="1.0" encoding="UTF-8" standalone="yes"?>
<Relationships xmlns="http://schemas.openxmlformats.org/package/2006/relationships"><Relationship Id="rId8" Type="http://schemas.openxmlformats.org/officeDocument/2006/relationships/hyperlink" Target="mailto:sunil.chebiyam@intel.com" TargetMode="External"/><Relationship Id="rId13" Type="http://schemas.openxmlformats.org/officeDocument/2006/relationships/hyperlink" Target="mailto:phuong.p.tran@intel.com" TargetMode="External"/><Relationship Id="rId18" Type="http://schemas.openxmlformats.org/officeDocument/2006/relationships/hyperlink" Target="mailto:sarika.k.mehta@intel.com" TargetMode="External"/><Relationship Id="rId3" Type="http://schemas.openxmlformats.org/officeDocument/2006/relationships/hyperlink" Target="mailto:justin.gottschlich@intel.com" TargetMode="External"/><Relationship Id="rId7" Type="http://schemas.openxmlformats.org/officeDocument/2006/relationships/hyperlink" Target="mailto:jayaram.manda@intel.com" TargetMode="External"/><Relationship Id="rId12" Type="http://schemas.openxmlformats.org/officeDocument/2006/relationships/hyperlink" Target="mailto:jason.p.casmira@intel.com" TargetMode="External"/><Relationship Id="rId17" Type="http://schemas.openxmlformats.org/officeDocument/2006/relationships/hyperlink" Target="mailto:abbas.a.habibelahian@intel.com" TargetMode="External"/><Relationship Id="rId2" Type="http://schemas.openxmlformats.org/officeDocument/2006/relationships/notesSlide" Target="../notesSlides/notesSlide37.xml"/><Relationship Id="rId16" Type="http://schemas.openxmlformats.org/officeDocument/2006/relationships/hyperlink" Target="mailto:alberto.g.sanchez@intel.com" TargetMode="External"/><Relationship Id="rId1" Type="http://schemas.openxmlformats.org/officeDocument/2006/relationships/slideLayout" Target="../slideLayouts/slideLayout4.xml"/><Relationship Id="rId6" Type="http://schemas.openxmlformats.org/officeDocument/2006/relationships/hyperlink" Target="mailto:kai.x.miao@intel.com" TargetMode="External"/><Relationship Id="rId11" Type="http://schemas.openxmlformats.org/officeDocument/2006/relationships/hyperlink" Target="mailto:samantha.alt@intel.com" TargetMode="External"/><Relationship Id="rId5" Type="http://schemas.openxmlformats.org/officeDocument/2006/relationships/hyperlink" Target="mailto:james.gourley@intel.com" TargetMode="External"/><Relationship Id="rId15" Type="http://schemas.openxmlformats.org/officeDocument/2006/relationships/hyperlink" Target="mailto:andrew.f.sainz@intel.com" TargetMode="External"/><Relationship Id="rId10" Type="http://schemas.openxmlformats.org/officeDocument/2006/relationships/hyperlink" Target="mailto:josh.hilliker@intel.com" TargetMode="External"/><Relationship Id="rId19" Type="http://schemas.openxmlformats.org/officeDocument/2006/relationships/hyperlink" Target="mailto:Madhurima.Ray@intel.com" TargetMode="External"/><Relationship Id="rId4" Type="http://schemas.openxmlformats.org/officeDocument/2006/relationships/hyperlink" Target="mailto:kathryn.j.carruthers@intel.com" TargetMode="External"/><Relationship Id="rId9" Type="http://schemas.openxmlformats.org/officeDocument/2006/relationships/hyperlink" Target="mailto:carlos.innecco@intel.com" TargetMode="External"/><Relationship Id="rId14" Type="http://schemas.openxmlformats.org/officeDocument/2006/relationships/hyperlink" Target="mailto:randal.eike@intel.com"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manpages.debian.org/testing/nvme-cli/nvme.1.en.html" TargetMode="External"/><Relationship Id="rId13" Type="http://schemas.openxmlformats.org/officeDocument/2006/relationships/hyperlink" Target="https://arxiv.org/pdf/1803.07244.pdf" TargetMode="External"/><Relationship Id="rId18" Type="http://schemas.openxmlformats.org/officeDocument/2006/relationships/hyperlink" Target="https://www.cloudfest.com/wp-content/uploads/2018/03/01_Intel_CloudFest-Keynote-Das-Final.pdf?x86823" TargetMode="External"/><Relationship Id="rId3" Type="http://schemas.openxmlformats.org/officeDocument/2006/relationships/hyperlink" Target="https://itpeernetwork.intel.com/collect-or-not-collect/#gs.d2zakl" TargetMode="External"/><Relationship Id="rId7" Type="http://schemas.openxmlformats.org/officeDocument/2006/relationships/hyperlink" Target="https://lore.kernel.org/patchwork/patch/1072774/" TargetMode="External"/><Relationship Id="rId12" Type="http://schemas.openxmlformats.org/officeDocument/2006/relationships/hyperlink" Target="https://eric-keller.github.io/thesis/OliverMichel-dissertation_4_2019.pdf" TargetMode="External"/><Relationship Id="rId17" Type="http://schemas.openxmlformats.org/officeDocument/2006/relationships/hyperlink" Target="https://spdk.io/summit/us/2019/" TargetMode="External"/><Relationship Id="rId2" Type="http://schemas.openxmlformats.org/officeDocument/2006/relationships/notesSlide" Target="../notesSlides/notesSlide38.xml"/><Relationship Id="rId16" Type="http://schemas.openxmlformats.org/officeDocument/2006/relationships/hyperlink" Target="http://files.opencompute.org/oc/public.php?service=files&amp;t=3963328530485f6e5944ba7ce4d1f8e3&amp;download&amp;path=/OCP%20-%20Adding%20Analytical%20Behavioral%20Intelligence%20to%20the%20Block%20Storage%20Lay....pdf" TargetMode="External"/><Relationship Id="rId1" Type="http://schemas.openxmlformats.org/officeDocument/2006/relationships/slideLayout" Target="../slideLayouts/slideLayout6.xml"/><Relationship Id="rId6" Type="http://schemas.openxmlformats.org/officeDocument/2006/relationships/hyperlink" Target="https://blogs.gnome.org/hughsie/2018/08/17/nvme-firmware-i-need-your-data/" TargetMode="External"/><Relationship Id="rId11" Type="http://schemas.openxmlformats.org/officeDocument/2006/relationships/hyperlink" Target="https://www.supermicro.com/en/solutions/srsd" TargetMode="External"/><Relationship Id="rId5" Type="http://schemas.openxmlformats.org/officeDocument/2006/relationships/hyperlink" Target="https://www.nvmedeveloperdays.com/English/Collaterals/Proceedings/2018/20181204_PRECON2_Hands.pdf" TargetMode="External"/><Relationship Id="rId15" Type="http://schemas.openxmlformats.org/officeDocument/2006/relationships/hyperlink" Target="https://github.com/linux-nvme/nvme-cli" TargetMode="External"/><Relationship Id="rId10" Type="http://schemas.openxmlformats.org/officeDocument/2006/relationships/hyperlink" Target="https://blogs.vmware.com/virtualblocks/2018/08/20/nvme-readiness-part-three/" TargetMode="External"/><Relationship Id="rId4" Type="http://schemas.openxmlformats.org/officeDocument/2006/relationships/hyperlink" Target="https://itpeernetwork.intel.com/telemetry-enhancing-customer-triage/" TargetMode="External"/><Relationship Id="rId9" Type="http://schemas.openxmlformats.org/officeDocument/2006/relationships/hyperlink" Target="https://blocksandfiles.com/2019/08/02/burlywood-ssds-customised-workloadssd/" TargetMode="External"/><Relationship Id="rId14" Type="http://schemas.openxmlformats.org/officeDocument/2006/relationships/hyperlink" Target="https://review.gerrithub.io/c/spdk/spdk/+/425191/"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1911.01547"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hyperlink" Target="https://developers.google.com/machine-learning/crash-course/classification/roc-and-auc" TargetMode="External"/><Relationship Id="rId4" Type="http://schemas.openxmlformats.org/officeDocument/2006/relationships/hyperlink" Target="https://developers.google.com/machine-learning/crash-course/classification/precision-and-recal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employeecontent.intel.com/content/corp/infosec/policies.html" TargetMode="External"/><Relationship Id="rId1" Type="http://schemas.openxmlformats.org/officeDocument/2006/relationships/slideLayout" Target="../slideLayouts/slideLayout6.xml"/><Relationship Id="rId4" Type="http://schemas.openxmlformats.org/officeDocument/2006/relationships/hyperlink" Target="https://employeecontent.intel.com/content/corp/infosec/home.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6.svg"/><Relationship Id="rId3" Type="http://schemas.openxmlformats.org/officeDocument/2006/relationships/image" Target="../media/image5.png"/><Relationship Id="rId21" Type="http://schemas.openxmlformats.org/officeDocument/2006/relationships/image" Target="../media/image23.png"/><Relationship Id="rId34" Type="http://schemas.openxmlformats.org/officeDocument/2006/relationships/image" Target="../media/image38.sv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5.png"/><Relationship Id="rId33"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18.svg"/><Relationship Id="rId20" Type="http://schemas.openxmlformats.org/officeDocument/2006/relationships/image" Target="../media/image22.svg"/><Relationship Id="rId29"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32.svg"/><Relationship Id="rId32" Type="http://schemas.openxmlformats.org/officeDocument/2006/relationships/image" Target="../media/image36.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31.png"/><Relationship Id="rId28" Type="http://schemas.openxmlformats.org/officeDocument/2006/relationships/image" Target="../media/image28.svg"/><Relationship Id="rId36" Type="http://schemas.openxmlformats.org/officeDocument/2006/relationships/image" Target="../media/image40.svg"/><Relationship Id="rId10" Type="http://schemas.openxmlformats.org/officeDocument/2006/relationships/image" Target="../media/image30.svg"/><Relationship Id="rId19" Type="http://schemas.openxmlformats.org/officeDocument/2006/relationships/image" Target="../media/image21.png"/><Relationship Id="rId31" Type="http://schemas.openxmlformats.org/officeDocument/2006/relationships/image" Target="../media/image35.png"/><Relationship Id="rId4" Type="http://schemas.openxmlformats.org/officeDocument/2006/relationships/image" Target="../media/image6.svg"/><Relationship Id="rId9" Type="http://schemas.openxmlformats.org/officeDocument/2006/relationships/image" Target="../media/image29.png"/><Relationship Id="rId14" Type="http://schemas.openxmlformats.org/officeDocument/2006/relationships/image" Target="../media/image16.svg"/><Relationship Id="rId22" Type="http://schemas.openxmlformats.org/officeDocument/2006/relationships/image" Target="../media/image24.svg"/><Relationship Id="rId27" Type="http://schemas.openxmlformats.org/officeDocument/2006/relationships/image" Target="../media/image27.png"/><Relationship Id="rId30" Type="http://schemas.openxmlformats.org/officeDocument/2006/relationships/image" Target="../media/image34.svg"/><Relationship Id="rId35"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5CCE-374E-4947-B5C2-594B95103A43}"/>
              </a:ext>
            </a:extLst>
          </p:cNvPr>
          <p:cNvSpPr>
            <a:spLocks noGrp="1"/>
          </p:cNvSpPr>
          <p:nvPr>
            <p:ph type="ctrTitle"/>
          </p:nvPr>
        </p:nvSpPr>
        <p:spPr>
          <a:xfrm>
            <a:off x="606287" y="1781427"/>
            <a:ext cx="10690977" cy="2210864"/>
          </a:xfrm>
        </p:spPr>
        <p:txBody>
          <a:bodyPr/>
          <a:lstStyle/>
          <a:p>
            <a:pPr algn="ctr"/>
            <a:r>
              <a:rPr lang="en-US" sz="6000" dirty="0"/>
              <a:t>Rapid Analysis-Automation For Developers (RAAD)</a:t>
            </a:r>
          </a:p>
        </p:txBody>
      </p:sp>
      <p:sp>
        <p:nvSpPr>
          <p:cNvPr id="3" name="Subtitle 2">
            <a:extLst>
              <a:ext uri="{FF2B5EF4-FFF2-40B4-BE49-F238E27FC236}">
                <a16:creationId xmlns:a16="http://schemas.microsoft.com/office/drawing/2014/main" id="{ACCCA2C4-D3E1-43E6-9D00-CD5639FEFE8D}"/>
              </a:ext>
            </a:extLst>
          </p:cNvPr>
          <p:cNvSpPr>
            <a:spLocks noGrp="1"/>
          </p:cNvSpPr>
          <p:nvPr>
            <p:ph type="subTitle" idx="1"/>
          </p:nvPr>
        </p:nvSpPr>
        <p:spPr>
          <a:xfrm>
            <a:off x="253820" y="4881020"/>
            <a:ext cx="8440283" cy="961130"/>
          </a:xfrm>
        </p:spPr>
        <p:txBody>
          <a:bodyPr/>
          <a:lstStyle/>
          <a:p>
            <a:pPr>
              <a:spcBef>
                <a:spcPts val="600"/>
              </a:spcBef>
            </a:pPr>
            <a:r>
              <a:rPr lang="en-US"/>
              <a:t>PI – Joseph (Joe) </a:t>
            </a:r>
            <a:r>
              <a:rPr lang="en-US" dirty="0"/>
              <a:t>Tarango</a:t>
            </a:r>
          </a:p>
          <a:p>
            <a:pPr>
              <a:spcBef>
                <a:spcPts val="600"/>
              </a:spcBef>
            </a:pPr>
            <a:r>
              <a:rPr lang="en-US" dirty="0"/>
              <a:t>Collaborator/Sponsor – Jim Baca</a:t>
            </a:r>
          </a:p>
        </p:txBody>
      </p:sp>
    </p:spTree>
    <p:extLst>
      <p:ext uri="{BB962C8B-B14F-4D97-AF65-F5344CB8AC3E}">
        <p14:creationId xmlns:p14="http://schemas.microsoft.com/office/powerpoint/2010/main" val="301246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44283" y="242922"/>
            <a:ext cx="10972800" cy="1158240"/>
          </a:xfrm>
        </p:spPr>
        <p:txBody>
          <a:bodyPr/>
          <a:lstStyle/>
          <a:p>
            <a:r>
              <a:rPr lang="en-US" dirty="0"/>
              <a:t>Pathfinding Question 2 of 2</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541337" y="1072661"/>
            <a:ext cx="11645600" cy="5211181"/>
          </a:xfrm>
        </p:spPr>
        <p:txBody>
          <a:bodyPr/>
          <a:lstStyle/>
          <a:p>
            <a:pPr marL="457200" lvl="1" indent="-457200" fontAlgn="t">
              <a:spcBef>
                <a:spcPts val="0"/>
              </a:spcBef>
              <a:buFont typeface="+mj-lt"/>
              <a:buAutoNum type="arabicPeriod"/>
              <a:defRPr/>
            </a:pPr>
            <a:r>
              <a:rPr lang="en-US" sz="1800" b="1" u="sng" dirty="0"/>
              <a:t>Q2:</a:t>
            </a:r>
            <a:r>
              <a:rPr lang="en-US" sz="1800" dirty="0"/>
              <a:t> Using telemetry, fw-sources, and MP engine(s) to evaluate a SSD drive, is it possible to detect and future behaviors (profile normal, error path handling, and anomalous states)?</a:t>
            </a:r>
          </a:p>
          <a:p>
            <a:pPr marL="804322" lvl="2" indent="-342900" fontAlgn="t">
              <a:spcBef>
                <a:spcPts val="0"/>
              </a:spcBef>
              <a:defRPr/>
            </a:pPr>
            <a:r>
              <a:rPr lang="en-US" sz="1800" dirty="0">
                <a:solidFill>
                  <a:srgbClr val="FFFF00"/>
                </a:solidFill>
              </a:rPr>
              <a:t>Focus</a:t>
            </a:r>
            <a:r>
              <a:rPr lang="en-US" sz="1800" dirty="0"/>
              <a:t> on two NVMe SSD FW modules</a:t>
            </a:r>
          </a:p>
          <a:p>
            <a:pPr marL="1335593" lvl="3" indent="-342900" fontAlgn="t">
              <a:spcBef>
                <a:spcPts val="0"/>
              </a:spcBef>
              <a:buFont typeface="Arial" panose="020B0604020202020204" pitchFamily="34" charset="0"/>
              <a:buChar char="•"/>
              <a:defRPr/>
            </a:pPr>
            <a:r>
              <a:rPr lang="en-US" sz="1800" dirty="0"/>
              <a:t>Wear leveling</a:t>
            </a:r>
          </a:p>
          <a:p>
            <a:pPr marL="1335593" lvl="3" indent="-342900" fontAlgn="t">
              <a:spcBef>
                <a:spcPts val="0"/>
              </a:spcBef>
              <a:buFont typeface="Arial" panose="020B0604020202020204" pitchFamily="34" charset="0"/>
              <a:buChar char="•"/>
              <a:defRPr/>
            </a:pPr>
            <a:r>
              <a:rPr lang="en-US" sz="1800" dirty="0"/>
              <a:t>Mail box command queue</a:t>
            </a:r>
          </a:p>
          <a:p>
            <a:pPr marL="804322" lvl="2" indent="-342900" fontAlgn="t">
              <a:spcBef>
                <a:spcPts val="0"/>
              </a:spcBef>
              <a:defRPr/>
            </a:pPr>
            <a:r>
              <a:rPr lang="en-US" sz="1800" dirty="0"/>
              <a:t>What is the minimal telemetry data required, and what sw is required to generate the predictions?</a:t>
            </a:r>
          </a:p>
          <a:p>
            <a:pPr marL="0" lvl="1" indent="0" fontAlgn="t">
              <a:spcBef>
                <a:spcPts val="0"/>
              </a:spcBef>
              <a:buNone/>
              <a:defRPr/>
            </a:pPr>
            <a:endParaRPr lang="en-US" sz="2000" dirty="0"/>
          </a:p>
          <a:p>
            <a:pPr marL="0" lvl="1" indent="0" fontAlgn="t">
              <a:spcBef>
                <a:spcPts val="0"/>
              </a:spcBef>
              <a:buNone/>
              <a:defRPr/>
            </a:pPr>
            <a:endParaRPr lang="en-US" sz="2000" dirty="0"/>
          </a:p>
          <a:p>
            <a:pPr marL="0" lvl="1" indent="-4233" fontAlgn="t">
              <a:spcBef>
                <a:spcPts val="0"/>
              </a:spcBef>
              <a:spcAft>
                <a:spcPts val="600"/>
              </a:spcAft>
              <a:buNone/>
            </a:pPr>
            <a:r>
              <a:rPr lang="en-US" sz="2267" u="sng" dirty="0"/>
              <a:t>Plan to answer question</a:t>
            </a:r>
          </a:p>
          <a:p>
            <a:pPr marL="0" lvl="1" indent="-4233" fontAlgn="t">
              <a:spcBef>
                <a:spcPts val="0"/>
              </a:spcBef>
              <a:spcAft>
                <a:spcPts val="600"/>
              </a:spcAft>
              <a:buNone/>
            </a:pPr>
            <a:r>
              <a:rPr lang="en-US" sz="2000" dirty="0"/>
              <a:t>Extend framework developed to answer question 1, to include predictions.</a:t>
            </a:r>
          </a:p>
          <a:p>
            <a:pPr marL="338667" lvl="1" indent="-342900" fontAlgn="t">
              <a:spcBef>
                <a:spcPts val="0"/>
              </a:spcBef>
              <a:spcAft>
                <a:spcPts val="600"/>
              </a:spcAft>
            </a:pPr>
            <a:r>
              <a:rPr lang="en-US" sz="2000" dirty="0"/>
              <a:t>Generate prediction report from MP-engine</a:t>
            </a:r>
          </a:p>
          <a:p>
            <a:pPr marL="338667" lvl="1" indent="-342900" fontAlgn="t">
              <a:spcBef>
                <a:spcPts val="0"/>
              </a:spcBef>
              <a:spcAft>
                <a:spcPts val="600"/>
              </a:spcAft>
            </a:pPr>
            <a:r>
              <a:rPr lang="en-US" sz="2000" dirty="0">
                <a:hlinkClick r:id="rId3" action="ppaction://hlinksldjump"/>
              </a:rPr>
              <a:t>Details</a:t>
            </a:r>
            <a:endParaRPr lang="en-US" sz="2000" dirty="0"/>
          </a:p>
          <a:p>
            <a:pPr marL="338667" lvl="1" indent="-342900" fontAlgn="t">
              <a:spcBef>
                <a:spcPts val="0"/>
              </a:spcBef>
              <a:spcAft>
                <a:spcPts val="600"/>
              </a:spcAft>
            </a:pPr>
            <a:r>
              <a:rPr lang="en-US" sz="2000" dirty="0">
                <a:hlinkClick r:id="rId4" action="ppaction://hlinksldjump"/>
              </a:rPr>
              <a:t>Example:</a:t>
            </a:r>
            <a:r>
              <a:rPr lang="en-US" sz="2000" dirty="0"/>
              <a:t> thermal issue prediction</a:t>
            </a:r>
          </a:p>
          <a:p>
            <a:pPr marL="0" lvl="1" indent="-4233" fontAlgn="t">
              <a:spcBef>
                <a:spcPts val="0"/>
              </a:spcBef>
              <a:spcAft>
                <a:spcPts val="600"/>
              </a:spcAft>
              <a:buNone/>
            </a:pPr>
            <a:r>
              <a:rPr lang="en-US" sz="2000" dirty="0"/>
              <a:t> </a:t>
            </a:r>
          </a:p>
          <a:p>
            <a:pPr marL="914389" lvl="2" indent="-457200" fontAlgn="t">
              <a:spcBef>
                <a:spcPts val="0"/>
              </a:spcBef>
              <a:spcAft>
                <a:spcPts val="600"/>
              </a:spcAft>
              <a:buFont typeface="+mj-lt"/>
              <a:buAutoNum type="arabicPeriod"/>
            </a:pPr>
            <a:endParaRPr lang="en-US" sz="1600" dirty="0"/>
          </a:p>
          <a:p>
            <a:pPr marL="988460" lvl="3" indent="0" fontAlgn="t">
              <a:spcBef>
                <a:spcPts val="0"/>
              </a:spcBef>
              <a:spcAft>
                <a:spcPts val="600"/>
              </a:spcAft>
              <a:buNone/>
            </a:pPr>
            <a:endParaRPr lang="en-US" sz="1800" dirty="0"/>
          </a:p>
        </p:txBody>
      </p:sp>
      <p:sp>
        <p:nvSpPr>
          <p:cNvPr id="6" name="Slide Number Placeholder 5">
            <a:extLst>
              <a:ext uri="{FF2B5EF4-FFF2-40B4-BE49-F238E27FC236}">
                <a16:creationId xmlns:a16="http://schemas.microsoft.com/office/drawing/2014/main" id="{5F59B9B3-2295-46A8-9D94-17CCC8463BD4}"/>
              </a:ext>
            </a:extLst>
          </p:cNvPr>
          <p:cNvSpPr>
            <a:spLocks noGrp="1"/>
          </p:cNvSpPr>
          <p:nvPr>
            <p:ph type="sldNum" sz="quarter" idx="12"/>
          </p:nvPr>
        </p:nvSpPr>
        <p:spPr/>
        <p:txBody>
          <a:bodyPr/>
          <a:lstStyle/>
          <a:p>
            <a:fld id="{EE2556C5-CE8C-6547-B838-EA80C61A4AF7}" type="slidenum">
              <a:rPr lang="en-US" smtClean="0"/>
              <a:pPr/>
              <a:t>10</a:t>
            </a:fld>
            <a:endParaRPr lang="en-US" dirty="0"/>
          </a:p>
        </p:txBody>
      </p:sp>
      <p:pic>
        <p:nvPicPr>
          <p:cNvPr id="7" name="Picture 6">
            <a:extLst>
              <a:ext uri="{FF2B5EF4-FFF2-40B4-BE49-F238E27FC236}">
                <a16:creationId xmlns:a16="http://schemas.microsoft.com/office/drawing/2014/main" id="{2BBDD645-EE86-4DBF-8513-AC1A4B1A7B91}"/>
              </a:ext>
            </a:extLst>
          </p:cNvPr>
          <p:cNvPicPr>
            <a:picLocks noChangeAspect="1"/>
          </p:cNvPicPr>
          <p:nvPr/>
        </p:nvPicPr>
        <p:blipFill>
          <a:blip r:embed="rId5"/>
          <a:stretch>
            <a:fillRect/>
          </a:stretch>
        </p:blipFill>
        <p:spPr>
          <a:xfrm>
            <a:off x="6322845" y="4109775"/>
            <a:ext cx="5685091" cy="19694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1656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a:xfrm>
            <a:off x="9163135" y="6394580"/>
            <a:ext cx="2844800" cy="365125"/>
          </a:xfrm>
        </p:spPr>
        <p:txBody>
          <a:bodyPr/>
          <a:lstStyle/>
          <a:p>
            <a:fld id="{EE2556C5-CE8C-6547-B838-EA80C61A4AF7}" type="slidenum">
              <a:rPr lang="en-US" smtClean="0"/>
              <a:pPr/>
              <a:t>11</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40052" y="220201"/>
            <a:ext cx="11467883" cy="1158240"/>
          </a:xfrm>
        </p:spPr>
        <p:txBody>
          <a:bodyPr/>
          <a:lstStyle/>
          <a:p>
            <a:r>
              <a:rPr lang="en-US" dirty="0"/>
              <a:t>STG RAAD is collaborative effort with Intel Labs &amp; IAGS</a:t>
            </a:r>
            <a:br>
              <a:rPr lang="en-US" dirty="0"/>
            </a:br>
            <a:endParaRPr lang="en-US" dirty="0"/>
          </a:p>
        </p:txBody>
      </p:sp>
      <p:sp>
        <p:nvSpPr>
          <p:cNvPr id="11" name="Content Placeholder 3">
            <a:extLst>
              <a:ext uri="{FF2B5EF4-FFF2-40B4-BE49-F238E27FC236}">
                <a16:creationId xmlns:a16="http://schemas.microsoft.com/office/drawing/2014/main" id="{FEE997F5-0995-40C7-9B26-C56FFD99AC48}"/>
              </a:ext>
            </a:extLst>
          </p:cNvPr>
          <p:cNvSpPr>
            <a:spLocks noGrp="1"/>
          </p:cNvSpPr>
          <p:nvPr>
            <p:ph sz="quarter" idx="13"/>
          </p:nvPr>
        </p:nvSpPr>
        <p:spPr>
          <a:xfrm>
            <a:off x="540052" y="3886357"/>
            <a:ext cx="4861507" cy="1871915"/>
          </a:xfrm>
        </p:spPr>
        <p:txBody>
          <a:bodyPr/>
          <a:lstStyle/>
          <a:p>
            <a:pPr>
              <a:spcBef>
                <a:spcPts val="0"/>
              </a:spcBef>
              <a:spcAft>
                <a:spcPts val="600"/>
              </a:spcAft>
            </a:pPr>
            <a:r>
              <a:rPr lang="en-US" sz="2000" dirty="0"/>
              <a:t>Automate</a:t>
            </a:r>
          </a:p>
          <a:p>
            <a:pPr marL="342900" indent="-342900">
              <a:spcBef>
                <a:spcPts val="0"/>
              </a:spcBef>
              <a:spcAft>
                <a:spcPts val="600"/>
              </a:spcAft>
              <a:buFont typeface="Arial" panose="020B0604020202020204" pitchFamily="34" charset="0"/>
              <a:buChar char="•"/>
            </a:pPr>
            <a:r>
              <a:rPr lang="en-US" sz="1400" dirty="0">
                <a:solidFill>
                  <a:srgbClr val="FFFF00"/>
                </a:solidFill>
              </a:rPr>
              <a:t>Automate Expert Contextual Analysis (leverage IL’s MP)</a:t>
            </a:r>
          </a:p>
          <a:p>
            <a:pPr marL="342900" indent="-342900">
              <a:spcBef>
                <a:spcPts val="0"/>
              </a:spcBef>
              <a:spcAft>
                <a:spcPts val="600"/>
              </a:spcAft>
              <a:buFont typeface="Arial" panose="020B0604020202020204" pitchFamily="34" charset="0"/>
              <a:buChar char="•"/>
            </a:pPr>
            <a:r>
              <a:rPr lang="en-US" sz="1400" dirty="0">
                <a:solidFill>
                  <a:srgbClr val="FFFF00"/>
                </a:solidFill>
              </a:rPr>
              <a:t>Predict anomalous drive behavior (NSG &amp; IL  algorithms)</a:t>
            </a:r>
          </a:p>
          <a:p>
            <a:pPr>
              <a:spcBef>
                <a:spcPts val="0"/>
              </a:spcBef>
              <a:spcAft>
                <a:spcPts val="600"/>
              </a:spcAft>
            </a:pPr>
            <a:endParaRPr lang="en-US" sz="1400" dirty="0">
              <a:solidFill>
                <a:srgbClr val="FFFF00"/>
              </a:solidFill>
            </a:endParaRPr>
          </a:p>
          <a:p>
            <a:pPr marL="342900" indent="-342900">
              <a:spcBef>
                <a:spcPts val="0"/>
              </a:spcBef>
              <a:spcAft>
                <a:spcPts val="600"/>
              </a:spcAft>
              <a:buFont typeface="Arial" panose="020B0604020202020204" pitchFamily="34" charset="0"/>
              <a:buChar char="•"/>
            </a:pPr>
            <a:endParaRPr lang="en-US" sz="1400" dirty="0"/>
          </a:p>
        </p:txBody>
      </p:sp>
      <p:sp>
        <p:nvSpPr>
          <p:cNvPr id="7" name="Cloud 6">
            <a:extLst>
              <a:ext uri="{FF2B5EF4-FFF2-40B4-BE49-F238E27FC236}">
                <a16:creationId xmlns:a16="http://schemas.microsoft.com/office/drawing/2014/main" id="{5A0FD79B-C172-41A3-9EF6-BEBFA6369C49}"/>
              </a:ext>
            </a:extLst>
          </p:cNvPr>
          <p:cNvSpPr/>
          <p:nvPr/>
        </p:nvSpPr>
        <p:spPr>
          <a:xfrm>
            <a:off x="648426" y="1198445"/>
            <a:ext cx="2554056" cy="2586326"/>
          </a:xfrm>
          <a:prstGeom prst="cloud">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tx1"/>
                </a:solidFill>
              </a:rPr>
              <a:t>STG </a:t>
            </a:r>
          </a:p>
          <a:p>
            <a:pPr algn="ctr"/>
            <a:r>
              <a:rPr lang="en-US" sz="2000" dirty="0">
                <a:solidFill>
                  <a:schemeClr val="tx1"/>
                </a:solidFill>
              </a:rPr>
              <a:t>(RAAD-PF)</a:t>
            </a:r>
          </a:p>
        </p:txBody>
      </p:sp>
    </p:spTree>
    <p:extLst>
      <p:ext uri="{BB962C8B-B14F-4D97-AF65-F5344CB8AC3E}">
        <p14:creationId xmlns:p14="http://schemas.microsoft.com/office/powerpoint/2010/main" val="6360229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a:xfrm>
            <a:off x="9200261" y="6399294"/>
            <a:ext cx="2844800" cy="365125"/>
          </a:xfrm>
        </p:spPr>
        <p:txBody>
          <a:bodyPr/>
          <a:lstStyle/>
          <a:p>
            <a:fld id="{EE2556C5-CE8C-6547-B838-EA80C61A4AF7}" type="slidenum">
              <a:rPr lang="en-US" smtClean="0"/>
              <a:pPr/>
              <a:t>12</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40052" y="220201"/>
            <a:ext cx="11467883" cy="1158240"/>
          </a:xfrm>
        </p:spPr>
        <p:txBody>
          <a:bodyPr/>
          <a:lstStyle/>
          <a:p>
            <a:r>
              <a:rPr lang="en-US" dirty="0"/>
              <a:t>STG RAAD is in collaboration with Intel Labs &amp; IAGS</a:t>
            </a:r>
            <a:br>
              <a:rPr lang="en-US" dirty="0"/>
            </a:br>
            <a:endParaRPr lang="en-US" dirty="0"/>
          </a:p>
        </p:txBody>
      </p:sp>
      <p:sp>
        <p:nvSpPr>
          <p:cNvPr id="8" name="Arrow: Left-Right 7">
            <a:extLst>
              <a:ext uri="{FF2B5EF4-FFF2-40B4-BE49-F238E27FC236}">
                <a16:creationId xmlns:a16="http://schemas.microsoft.com/office/drawing/2014/main" id="{B19EB2DF-310A-4D09-9C44-4CBE5BB3522F}"/>
              </a:ext>
            </a:extLst>
          </p:cNvPr>
          <p:cNvSpPr/>
          <p:nvPr/>
        </p:nvSpPr>
        <p:spPr>
          <a:xfrm>
            <a:off x="3539184" y="2214517"/>
            <a:ext cx="4402898" cy="554182"/>
          </a:xfrm>
          <a:prstGeom prst="leftRightArrow">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F2BF790-109C-49B3-8F42-1869709D4CC1}"/>
              </a:ext>
            </a:extLst>
          </p:cNvPr>
          <p:cNvSpPr/>
          <p:nvPr/>
        </p:nvSpPr>
        <p:spPr>
          <a:xfrm>
            <a:off x="8178871" y="1006438"/>
            <a:ext cx="2554056" cy="2586326"/>
          </a:xfrm>
          <a:prstGeom prst="cloud">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tx1"/>
                </a:solidFill>
              </a:rPr>
              <a:t>Intel Labs 2019 TSLRP (MP) –IL/IAGS/NSG</a:t>
            </a:r>
          </a:p>
        </p:txBody>
      </p:sp>
      <p:sp>
        <p:nvSpPr>
          <p:cNvPr id="15" name="Content Placeholder 3">
            <a:extLst>
              <a:ext uri="{FF2B5EF4-FFF2-40B4-BE49-F238E27FC236}">
                <a16:creationId xmlns:a16="http://schemas.microsoft.com/office/drawing/2014/main" id="{C91D6503-4E20-43B9-9847-E32AA68431E9}"/>
              </a:ext>
            </a:extLst>
          </p:cNvPr>
          <p:cNvSpPr txBox="1">
            <a:spLocks/>
          </p:cNvSpPr>
          <p:nvPr/>
        </p:nvSpPr>
        <p:spPr>
          <a:xfrm>
            <a:off x="4666267" y="3943863"/>
            <a:ext cx="7447175" cy="2213097"/>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Arial" panose="020B0604020202020204" pitchFamily="34" charset="0"/>
              </a:defRPr>
            </a:lvl1pPr>
            <a:lvl2pPr marL="300559" indent="-300559" algn="l" defTabSz="609585" rtl="0" eaLnBrk="1" latinLnBrk="0" hangingPunct="1">
              <a:spcBef>
                <a:spcPts val="1600"/>
              </a:spcBef>
              <a:buFont typeface="Wingdings" charset="2"/>
              <a:buChar char="§"/>
              <a:defRPr sz="2400" kern="1200" baseline="0">
                <a:solidFill>
                  <a:schemeClr val="bg1"/>
                </a:solidFill>
                <a:latin typeface="+mn-lt"/>
                <a:ea typeface="+mn-ea"/>
                <a:cs typeface="Arial" panose="020B0604020202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Arial" panose="020B0604020202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Arial" panose="020B0604020202020204" pitchFamily="34" charset="0"/>
              </a:defRPr>
            </a:lvl4pPr>
            <a:lvl5pPr marL="1758907" indent="-304792" algn="l" defTabSz="609585" rtl="0" eaLnBrk="1" latinLnBrk="0" hangingPunct="1">
              <a:spcBef>
                <a:spcPct val="20000"/>
              </a:spcBef>
              <a:buFont typeface="Intel Clear" panose="020B0604020203020204" pitchFamily="34" charset="0"/>
              <a:buChar char="–"/>
              <a:defRPr sz="1600" kern="1200">
                <a:solidFill>
                  <a:schemeClr val="bg1"/>
                </a:solidFill>
                <a:latin typeface="+mn-lt"/>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spcAft>
                <a:spcPts val="600"/>
              </a:spcAft>
            </a:pPr>
            <a:r>
              <a:rPr lang="en-US" dirty="0"/>
              <a:t>IL Machine Programming (MP) </a:t>
            </a:r>
            <a:r>
              <a:rPr lang="en-US" sz="1400" dirty="0"/>
              <a:t>– per 2/26 PF info update</a:t>
            </a:r>
            <a:endParaRPr lang="en-US" sz="1600" dirty="0"/>
          </a:p>
          <a:p>
            <a:pPr marL="342900" indent="-342900">
              <a:spcBef>
                <a:spcPts val="0"/>
              </a:spcBef>
              <a:spcAft>
                <a:spcPts val="600"/>
              </a:spcAft>
              <a:buFont typeface="Arial" panose="020B0604020202020204" pitchFamily="34" charset="0"/>
              <a:buChar char="•"/>
            </a:pPr>
            <a:r>
              <a:rPr lang="en-US" sz="1600" dirty="0"/>
              <a:t>New ﬁeld of research concerned with the automation of SW &amp; HW</a:t>
            </a:r>
          </a:p>
          <a:p>
            <a:pPr marL="342900" indent="-342900">
              <a:spcBef>
                <a:spcPts val="0"/>
              </a:spcBef>
              <a:spcAft>
                <a:spcPts val="600"/>
              </a:spcAft>
              <a:buFont typeface="Arial" panose="020B0604020202020204" pitchFamily="34" charset="0"/>
              <a:buChar char="•"/>
            </a:pPr>
            <a:r>
              <a:rPr lang="en-US" sz="1600" dirty="0"/>
              <a:t>NSG to leverage/amend existing capabilities/algorithms  </a:t>
            </a:r>
          </a:p>
          <a:p>
            <a:pPr marL="643459" lvl="1" indent="-342900">
              <a:spcBef>
                <a:spcPts val="0"/>
              </a:spcBef>
              <a:spcAft>
                <a:spcPts val="600"/>
              </a:spcAft>
              <a:buFont typeface="Arial" panose="020B0604020202020204" pitchFamily="34" charset="0"/>
              <a:buChar char="•"/>
            </a:pPr>
            <a:r>
              <a:rPr lang="en-US" sz="1400" dirty="0"/>
              <a:t>Directly apply IL’s latest research in time-series anomaly and performance regression debugging </a:t>
            </a:r>
          </a:p>
          <a:p>
            <a:pPr marL="342900" indent="-342900">
              <a:spcBef>
                <a:spcPts val="0"/>
              </a:spcBef>
              <a:spcAft>
                <a:spcPts val="600"/>
              </a:spcAft>
              <a:buFont typeface="Arial" panose="020B0604020202020204" pitchFamily="34" charset="0"/>
              <a:buChar char="•"/>
            </a:pPr>
            <a:r>
              <a:rPr lang="en-US" sz="1400" dirty="0"/>
              <a:t>IL to leverage NSG’s Prediction algorithms and vice-versa</a:t>
            </a:r>
          </a:p>
          <a:p>
            <a:pPr marL="342900" indent="-342900">
              <a:spcBef>
                <a:spcPts val="0"/>
              </a:spcBef>
              <a:spcAft>
                <a:spcPts val="600"/>
              </a:spcAft>
              <a:buFont typeface="Arial" panose="020B0604020202020204" pitchFamily="34" charset="0"/>
              <a:buChar char="•"/>
            </a:pPr>
            <a:r>
              <a:rPr lang="en-US" sz="1400" i="1" dirty="0"/>
              <a:t>Note:</a:t>
            </a:r>
            <a:r>
              <a:rPr lang="en-US" sz="1400" dirty="0"/>
              <a:t> NSG to pioneer the empirical usage of Telemetry data via Data Lake</a:t>
            </a:r>
            <a:endParaRPr lang="en-US" sz="1600" dirty="0"/>
          </a:p>
        </p:txBody>
      </p:sp>
      <p:pic>
        <p:nvPicPr>
          <p:cNvPr id="5" name="Picture 4">
            <a:extLst>
              <a:ext uri="{FF2B5EF4-FFF2-40B4-BE49-F238E27FC236}">
                <a16:creationId xmlns:a16="http://schemas.microsoft.com/office/drawing/2014/main" id="{F330F9F8-D88F-4196-9DED-2824AC81F2EC}"/>
              </a:ext>
            </a:extLst>
          </p:cNvPr>
          <p:cNvPicPr>
            <a:picLocks noChangeAspect="1"/>
          </p:cNvPicPr>
          <p:nvPr/>
        </p:nvPicPr>
        <p:blipFill>
          <a:blip r:embed="rId3"/>
          <a:stretch>
            <a:fillRect/>
          </a:stretch>
        </p:blipFill>
        <p:spPr>
          <a:xfrm>
            <a:off x="10875" y="5088048"/>
            <a:ext cx="2254855" cy="1272994"/>
          </a:xfrm>
          <a:prstGeom prst="rect">
            <a:avLst/>
          </a:prstGeom>
        </p:spPr>
      </p:pic>
      <p:sp>
        <p:nvSpPr>
          <p:cNvPr id="11" name="Cloud 10">
            <a:extLst>
              <a:ext uri="{FF2B5EF4-FFF2-40B4-BE49-F238E27FC236}">
                <a16:creationId xmlns:a16="http://schemas.microsoft.com/office/drawing/2014/main" id="{CC716CE0-D1E0-48E1-8CDA-2E5CDF2881B5}"/>
              </a:ext>
            </a:extLst>
          </p:cNvPr>
          <p:cNvSpPr/>
          <p:nvPr/>
        </p:nvSpPr>
        <p:spPr>
          <a:xfrm>
            <a:off x="648426" y="1198445"/>
            <a:ext cx="2554056" cy="2586326"/>
          </a:xfrm>
          <a:prstGeom prst="cloud">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tx1"/>
                </a:solidFill>
              </a:rPr>
              <a:t>STG </a:t>
            </a:r>
          </a:p>
          <a:p>
            <a:pPr algn="ctr"/>
            <a:r>
              <a:rPr lang="en-US" sz="2000" dirty="0">
                <a:solidFill>
                  <a:schemeClr val="tx1"/>
                </a:solidFill>
              </a:rPr>
              <a:t>(RAAD-PF)</a:t>
            </a:r>
          </a:p>
        </p:txBody>
      </p:sp>
      <p:pic>
        <p:nvPicPr>
          <p:cNvPr id="4" name="Picture 3">
            <a:extLst>
              <a:ext uri="{FF2B5EF4-FFF2-40B4-BE49-F238E27FC236}">
                <a16:creationId xmlns:a16="http://schemas.microsoft.com/office/drawing/2014/main" id="{15B7A820-BE93-459B-BC4C-5BF8A9523C5D}"/>
              </a:ext>
            </a:extLst>
          </p:cNvPr>
          <p:cNvPicPr>
            <a:picLocks noChangeAspect="1"/>
          </p:cNvPicPr>
          <p:nvPr/>
        </p:nvPicPr>
        <p:blipFill>
          <a:blip r:embed="rId4"/>
          <a:stretch>
            <a:fillRect/>
          </a:stretch>
        </p:blipFill>
        <p:spPr>
          <a:xfrm>
            <a:off x="4994439" y="1101885"/>
            <a:ext cx="1692812" cy="1158240"/>
          </a:xfrm>
          <a:prstGeom prst="rect">
            <a:avLst/>
          </a:prstGeom>
        </p:spPr>
      </p:pic>
    </p:spTree>
    <p:extLst>
      <p:ext uri="{BB962C8B-B14F-4D97-AF65-F5344CB8AC3E}">
        <p14:creationId xmlns:p14="http://schemas.microsoft.com/office/powerpoint/2010/main" val="125292618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13</a:t>
            </a:fld>
            <a:endParaRPr lang="en-US" dirty="0"/>
          </a:p>
        </p:txBody>
      </p:sp>
      <p:sp>
        <p:nvSpPr>
          <p:cNvPr id="3" name="Title 2"/>
          <p:cNvSpPr>
            <a:spLocks noGrp="1"/>
          </p:cNvSpPr>
          <p:nvPr>
            <p:ph type="title"/>
          </p:nvPr>
        </p:nvSpPr>
        <p:spPr>
          <a:xfrm>
            <a:off x="865898" y="411797"/>
            <a:ext cx="10972800" cy="1158240"/>
          </a:xfrm>
        </p:spPr>
        <p:txBody>
          <a:bodyPr/>
          <a:lstStyle/>
          <a:p>
            <a:r>
              <a:rPr lang="en-US" dirty="0"/>
              <a:t>Pathfinding Plan - Headcount</a:t>
            </a:r>
          </a:p>
        </p:txBody>
      </p:sp>
      <p:sp>
        <p:nvSpPr>
          <p:cNvPr id="4" name="Content Placeholder 3"/>
          <p:cNvSpPr>
            <a:spLocks noGrp="1"/>
          </p:cNvSpPr>
          <p:nvPr>
            <p:ph sz="quarter" idx="13"/>
          </p:nvPr>
        </p:nvSpPr>
        <p:spPr>
          <a:xfrm>
            <a:off x="607484" y="1271924"/>
            <a:ext cx="11299594" cy="4870258"/>
          </a:xfrm>
        </p:spPr>
        <p:txBody>
          <a:bodyPr>
            <a:normAutofit/>
          </a:bodyPr>
          <a:lstStyle/>
          <a:p>
            <a:pPr marL="300560" lvl="1" indent="0" fontAlgn="t">
              <a:spcBef>
                <a:spcPts val="0"/>
              </a:spcBef>
              <a:buNone/>
            </a:pPr>
            <a:r>
              <a:rPr lang="en-US" sz="2000" dirty="0"/>
              <a:t>STG Headcount </a:t>
            </a:r>
          </a:p>
          <a:p>
            <a:pPr marL="1142971" lvl="2" indent="-380990" fontAlgn="t">
              <a:spcBef>
                <a:spcPts val="0"/>
              </a:spcBef>
              <a:buFont typeface="Wingdings" panose="05000000000000000000" pitchFamily="2" charset="2"/>
              <a:buChar char="§"/>
            </a:pPr>
            <a:r>
              <a:rPr lang="en-US" sz="1600" dirty="0"/>
              <a:t>STG Pathfinding Team</a:t>
            </a:r>
          </a:p>
          <a:p>
            <a:pPr marL="1674242" lvl="3" indent="-380990" fontAlgn="t">
              <a:spcBef>
                <a:spcPts val="0"/>
              </a:spcBef>
              <a:buFont typeface="Wingdings" panose="05000000000000000000" pitchFamily="2" charset="2"/>
              <a:buChar char="§"/>
            </a:pPr>
            <a:r>
              <a:rPr lang="en-US" sz="1400" dirty="0"/>
              <a:t>Lead PI Architect – Joe Tarango 80% </a:t>
            </a:r>
          </a:p>
          <a:p>
            <a:pPr marL="1674242" lvl="3" indent="-380990" fontAlgn="t">
              <a:spcBef>
                <a:spcPts val="0"/>
              </a:spcBef>
              <a:buFont typeface="Wingdings" panose="05000000000000000000" pitchFamily="2" charset="2"/>
              <a:buChar char="§"/>
            </a:pPr>
            <a:r>
              <a:rPr lang="en-US" sz="1400" dirty="0"/>
              <a:t>Project Lead/Co-PI – Jim Baca 50%</a:t>
            </a:r>
          </a:p>
          <a:p>
            <a:pPr marL="1674242" lvl="3" indent="-380990" fontAlgn="t">
              <a:spcBef>
                <a:spcPts val="0"/>
              </a:spcBef>
              <a:buFont typeface="Wingdings" panose="05000000000000000000" pitchFamily="2" charset="2"/>
              <a:buChar char="§"/>
            </a:pPr>
            <a:r>
              <a:rPr lang="en-US" sz="1400" dirty="0"/>
              <a:t>Undergrad Interns – Andrea Chamorro (ends internship April 30</a:t>
            </a:r>
            <a:r>
              <a:rPr lang="en-US" sz="1400" baseline="30000" dirty="0"/>
              <a:t>th</a:t>
            </a:r>
            <a:r>
              <a:rPr lang="en-US" sz="1400" dirty="0"/>
              <a:t>), Tyler Woods, Daniel </a:t>
            </a:r>
            <a:r>
              <a:rPr lang="en-US" sz="1400" dirty="0" err="1"/>
              <a:t>Garce</a:t>
            </a:r>
            <a:r>
              <a:rPr lang="en-US" sz="1400" dirty="0"/>
              <a:t> (begins in May)</a:t>
            </a:r>
          </a:p>
          <a:p>
            <a:pPr marL="1674242" lvl="3" indent="-380990" fontAlgn="t">
              <a:spcBef>
                <a:spcPts val="0"/>
              </a:spcBef>
              <a:buFont typeface="Wingdings" panose="05000000000000000000" pitchFamily="2" charset="2"/>
              <a:buChar char="§"/>
            </a:pPr>
            <a:r>
              <a:rPr lang="en-US" sz="1400" dirty="0"/>
              <a:t>Grad Intern – </a:t>
            </a:r>
            <a:r>
              <a:rPr lang="en-US" sz="1400" dirty="0" err="1"/>
              <a:t>PanteA</a:t>
            </a:r>
            <a:r>
              <a:rPr lang="en-US" sz="1400" dirty="0"/>
              <a:t> Zardoshti (starts soon)</a:t>
            </a:r>
          </a:p>
          <a:p>
            <a:pPr lvl="1" indent="0" fontAlgn="t">
              <a:spcBef>
                <a:spcPts val="0"/>
              </a:spcBef>
              <a:buNone/>
            </a:pPr>
            <a:endParaRPr lang="en-US" sz="2000" dirty="0"/>
          </a:p>
          <a:p>
            <a:pPr lvl="1" indent="0" fontAlgn="t">
              <a:spcBef>
                <a:spcPts val="0"/>
              </a:spcBef>
              <a:buNone/>
            </a:pPr>
            <a:r>
              <a:rPr lang="en-US" sz="2000" dirty="0"/>
              <a:t>Other Org Headcount</a:t>
            </a:r>
          </a:p>
          <a:p>
            <a:pPr marL="1674242" lvl="3" indent="-380990" fontAlgn="t">
              <a:spcBef>
                <a:spcPts val="0"/>
              </a:spcBef>
              <a:spcAft>
                <a:spcPct val="0"/>
              </a:spcAft>
              <a:buFont typeface="Wingdings" panose="05000000000000000000" pitchFamily="2" charset="2"/>
              <a:buChar char="§"/>
              <a:defRPr/>
            </a:pPr>
            <a:r>
              <a:rPr lang="en-US" sz="1400" dirty="0"/>
              <a:t>Alberto Sanchez – 10%</a:t>
            </a:r>
          </a:p>
          <a:p>
            <a:pPr marL="1674242" lvl="3" indent="-380990" fontAlgn="t">
              <a:spcBef>
                <a:spcPts val="0"/>
              </a:spcBef>
              <a:spcAft>
                <a:spcPct val="0"/>
              </a:spcAft>
              <a:buFont typeface="Wingdings" panose="05000000000000000000" pitchFamily="2" charset="2"/>
              <a:buChar char="§"/>
              <a:defRPr/>
            </a:pPr>
            <a:r>
              <a:rPr lang="en-US" sz="1400" dirty="0"/>
              <a:t>Andy Sainz (DND) - 10%</a:t>
            </a:r>
          </a:p>
          <a:p>
            <a:pPr marL="1674242" lvl="3" indent="-380990" fontAlgn="t">
              <a:spcBef>
                <a:spcPts val="0"/>
              </a:spcBef>
              <a:spcAft>
                <a:spcPct val="0"/>
              </a:spcAft>
              <a:buFont typeface="Wingdings" panose="05000000000000000000" pitchFamily="2" charset="2"/>
              <a:buChar char="§"/>
            </a:pPr>
            <a:r>
              <a:rPr lang="en-US" sz="1400" dirty="0"/>
              <a:t>Justin Gottschlich (Joint IL/IAGS/NSG Machine Programming (MP) Research) </a:t>
            </a:r>
          </a:p>
          <a:p>
            <a:pPr marL="2139897" lvl="4" indent="-380990" fontAlgn="t">
              <a:spcBef>
                <a:spcPts val="0"/>
              </a:spcBef>
              <a:spcAft>
                <a:spcPct val="0"/>
              </a:spcAft>
              <a:buFont typeface="Wingdings" panose="05000000000000000000" pitchFamily="2" charset="2"/>
              <a:buChar char="§"/>
            </a:pPr>
            <a:r>
              <a:rPr lang="en-US" sz="1133" dirty="0"/>
              <a:t>Total of 1.5 people applied initially</a:t>
            </a:r>
          </a:p>
          <a:p>
            <a:pPr marL="2139897" lvl="4" indent="-380990" fontAlgn="t">
              <a:spcBef>
                <a:spcPts val="0"/>
              </a:spcBef>
              <a:spcAft>
                <a:spcPct val="0"/>
              </a:spcAft>
              <a:buFont typeface="Wingdings" panose="05000000000000000000" pitchFamily="2" charset="2"/>
              <a:buChar char="§"/>
            </a:pPr>
            <a:r>
              <a:rPr lang="en-US" sz="1133" dirty="0"/>
              <a:t>Will apply more resource as necessary</a:t>
            </a:r>
          </a:p>
          <a:p>
            <a:pPr marL="1674242" lvl="3" indent="-380990" fontAlgn="t">
              <a:spcBef>
                <a:spcPts val="0"/>
              </a:spcBef>
              <a:spcAft>
                <a:spcPct val="0"/>
              </a:spcAft>
              <a:buFont typeface="Wingdings" panose="05000000000000000000" pitchFamily="2" charset="2"/>
              <a:buChar char="§"/>
            </a:pPr>
            <a:r>
              <a:rPr lang="en-US" sz="1400" dirty="0"/>
              <a:t>Charles Anyimi (NSG NSM) – As needed </a:t>
            </a:r>
          </a:p>
          <a:p>
            <a:pPr marL="1674242" lvl="3" indent="-380990" fontAlgn="t">
              <a:spcBef>
                <a:spcPts val="0"/>
              </a:spcBef>
              <a:spcAft>
                <a:spcPct val="0"/>
              </a:spcAft>
              <a:buFont typeface="Wingdings" panose="05000000000000000000" pitchFamily="2" charset="2"/>
              <a:buChar char="§"/>
            </a:pPr>
            <a:r>
              <a:rPr lang="en-US" sz="1400" dirty="0"/>
              <a:t>Kathryn Carruthers (NSG Data Lake) 5%</a:t>
            </a:r>
          </a:p>
          <a:p>
            <a:pPr marL="1674242" lvl="3" indent="-380990" fontAlgn="t">
              <a:spcBef>
                <a:spcPts val="0"/>
              </a:spcBef>
              <a:spcAft>
                <a:spcPct val="0"/>
              </a:spcAft>
              <a:buFont typeface="Wingdings" panose="05000000000000000000" pitchFamily="2" charset="2"/>
              <a:buChar char="§"/>
            </a:pPr>
            <a:r>
              <a:rPr lang="en-US" sz="1400" dirty="0"/>
              <a:t>Nitin Jain (IT) 5%</a:t>
            </a:r>
          </a:p>
          <a:p>
            <a:pPr marL="1674242" lvl="3" indent="-380990" fontAlgn="t">
              <a:spcBef>
                <a:spcPts val="0"/>
              </a:spcBef>
              <a:spcAft>
                <a:spcPct val="0"/>
              </a:spcAft>
              <a:buFont typeface="Wingdings" panose="05000000000000000000" pitchFamily="2" charset="2"/>
              <a:buChar char="§"/>
            </a:pPr>
            <a:r>
              <a:rPr lang="en-US" sz="1400" dirty="0"/>
              <a:t>Paul Petersen (IAGS) - As needed </a:t>
            </a:r>
          </a:p>
          <a:p>
            <a:pPr marL="1674242" lvl="3" indent="-380990" fontAlgn="t">
              <a:spcBef>
                <a:spcPts val="0"/>
              </a:spcBef>
              <a:spcAft>
                <a:spcPct val="0"/>
              </a:spcAft>
              <a:buFont typeface="Wingdings" panose="05000000000000000000" pitchFamily="2" charset="2"/>
              <a:buChar char="§"/>
            </a:pPr>
            <a:r>
              <a:rPr lang="en-US" sz="1400" dirty="0"/>
              <a:t>Tim Rothman (NSG DND Thermal) – As needed</a:t>
            </a:r>
          </a:p>
          <a:p>
            <a:pPr marL="1674242" lvl="3" indent="-380990" fontAlgn="t">
              <a:spcBef>
                <a:spcPts val="0"/>
              </a:spcBef>
              <a:spcAft>
                <a:spcPct val="0"/>
              </a:spcAft>
              <a:buFont typeface="Wingdings" panose="05000000000000000000" pitchFamily="2" charset="2"/>
              <a:buChar char="§"/>
            </a:pPr>
            <a:endParaRPr lang="en-US" sz="1400" dirty="0"/>
          </a:p>
          <a:p>
            <a:pPr marL="1142971" lvl="2" indent="-380990" fontAlgn="t">
              <a:spcBef>
                <a:spcPts val="0"/>
              </a:spcBef>
              <a:buFont typeface="Wingdings" panose="05000000000000000000" pitchFamily="2" charset="2"/>
              <a:buChar char="§"/>
            </a:pPr>
            <a:endParaRPr lang="en-US" sz="1800" dirty="0"/>
          </a:p>
          <a:p>
            <a:pPr lvl="3" indent="0" fontAlgn="t">
              <a:spcBef>
                <a:spcPts val="0"/>
              </a:spcBef>
              <a:buNone/>
            </a:pPr>
            <a:endParaRPr lang="en-US" sz="1400" dirty="0"/>
          </a:p>
          <a:p>
            <a:pPr lvl="3" indent="0" fontAlgn="t">
              <a:spcBef>
                <a:spcPts val="0"/>
              </a:spcBef>
              <a:buNone/>
            </a:pPr>
            <a:endParaRPr lang="en-US" sz="1400" dirty="0"/>
          </a:p>
        </p:txBody>
      </p:sp>
    </p:spTree>
    <p:custDataLst>
      <p:tags r:id="rId1"/>
    </p:custDataLst>
    <p:extLst>
      <p:ext uri="{BB962C8B-B14F-4D97-AF65-F5344CB8AC3E}">
        <p14:creationId xmlns:p14="http://schemas.microsoft.com/office/powerpoint/2010/main" val="2424744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14</a:t>
            </a:fld>
            <a:endParaRPr lang="en-US" dirty="0"/>
          </a:p>
        </p:txBody>
      </p:sp>
      <p:sp>
        <p:nvSpPr>
          <p:cNvPr id="3" name="Title 2"/>
          <p:cNvSpPr>
            <a:spLocks noGrp="1"/>
          </p:cNvSpPr>
          <p:nvPr>
            <p:ph type="title"/>
          </p:nvPr>
        </p:nvSpPr>
        <p:spPr>
          <a:xfrm>
            <a:off x="865898" y="411797"/>
            <a:ext cx="10972800" cy="1158240"/>
          </a:xfrm>
        </p:spPr>
        <p:txBody>
          <a:bodyPr/>
          <a:lstStyle/>
          <a:p>
            <a:r>
              <a:rPr lang="en-US" dirty="0"/>
              <a:t>Pathfinding Plan – Deliverables/Timeline</a:t>
            </a:r>
          </a:p>
        </p:txBody>
      </p:sp>
      <p:sp>
        <p:nvSpPr>
          <p:cNvPr id="7" name="Content Placeholder 3">
            <a:extLst>
              <a:ext uri="{FF2B5EF4-FFF2-40B4-BE49-F238E27FC236}">
                <a16:creationId xmlns:a16="http://schemas.microsoft.com/office/drawing/2014/main" id="{B0767143-DC2F-40DE-B61A-8B7F85C4DF3E}"/>
              </a:ext>
            </a:extLst>
          </p:cNvPr>
          <p:cNvSpPr>
            <a:spLocks noGrp="1"/>
          </p:cNvSpPr>
          <p:nvPr>
            <p:ph sz="quarter" idx="13"/>
          </p:nvPr>
        </p:nvSpPr>
        <p:spPr>
          <a:xfrm>
            <a:off x="607484" y="1219200"/>
            <a:ext cx="11231214" cy="4922981"/>
          </a:xfrm>
        </p:spPr>
        <p:txBody>
          <a:bodyPr>
            <a:normAutofit fontScale="92500" lnSpcReduction="10000"/>
          </a:bodyPr>
          <a:lstStyle/>
          <a:p>
            <a:pPr fontAlgn="t">
              <a:spcBef>
                <a:spcPts val="0"/>
              </a:spcBef>
            </a:pPr>
            <a:r>
              <a:rPr lang="en-US" sz="2000" dirty="0"/>
              <a:t>Phase 1: Develop scalable analytics framework for telemetry					                      Q2-Q3</a:t>
            </a:r>
          </a:p>
          <a:p>
            <a:pPr marL="681549" lvl="1" indent="-380990" fontAlgn="t">
              <a:spcBef>
                <a:spcPts val="0"/>
              </a:spcBef>
              <a:buFont typeface="Wingdings" panose="05000000000000000000" pitchFamily="2" charset="2"/>
              <a:buChar char="§"/>
            </a:pPr>
            <a:r>
              <a:rPr lang="en-US" sz="1800" dirty="0"/>
              <a:t>Data Lake telemetry capture and extraction</a:t>
            </a:r>
          </a:p>
          <a:p>
            <a:pPr marL="681549" lvl="1" indent="-380990" fontAlgn="t">
              <a:spcBef>
                <a:spcPts val="0"/>
              </a:spcBef>
              <a:buFont typeface="Wingdings" panose="05000000000000000000" pitchFamily="2" charset="2"/>
              <a:buChar char="§"/>
            </a:pPr>
            <a:r>
              <a:rPr lang="en-US" sz="1800" dirty="0"/>
              <a:t>Solidify APIs to enable templating across BUs</a:t>
            </a:r>
          </a:p>
          <a:p>
            <a:pPr lvl="1" indent="0" fontAlgn="t">
              <a:spcBef>
                <a:spcPts val="0"/>
              </a:spcBef>
              <a:buNone/>
            </a:pPr>
            <a:endParaRPr lang="en-US" sz="1800" dirty="0"/>
          </a:p>
          <a:p>
            <a:pPr fontAlgn="t">
              <a:spcBef>
                <a:spcPts val="0"/>
              </a:spcBef>
            </a:pPr>
            <a:r>
              <a:rPr lang="en-US" sz="2000" dirty="0"/>
              <a:t>Phase 2a: Automate expert analysis through MP for the focus-asserts				            Q3-Q4</a:t>
            </a:r>
          </a:p>
          <a:p>
            <a:pPr marL="681549" lvl="1" indent="-380990" fontAlgn="t">
              <a:spcBef>
                <a:spcPts val="0"/>
              </a:spcBef>
              <a:buFont typeface="Wingdings" panose="05000000000000000000" pitchFamily="2" charset="2"/>
              <a:buChar char="§"/>
            </a:pPr>
            <a:r>
              <a:rPr lang="en-US" sz="1800" dirty="0"/>
              <a:t>Produce Automated Analysis Report - Expert Issue Context</a:t>
            </a:r>
            <a:br>
              <a:rPr lang="en-US" sz="1800" dirty="0"/>
            </a:br>
            <a:r>
              <a:rPr lang="en-US" sz="1800" dirty="0"/>
              <a:t>AMB: at least 80% matches what a human would generate</a:t>
            </a:r>
          </a:p>
          <a:p>
            <a:pPr marL="681549" lvl="1" indent="-380990" fontAlgn="t">
              <a:spcBef>
                <a:spcPts val="0"/>
              </a:spcBef>
              <a:buFont typeface="Wingdings" panose="05000000000000000000" pitchFamily="2" charset="2"/>
              <a:buChar char="§"/>
            </a:pPr>
            <a:r>
              <a:rPr lang="en-US" sz="1800" dirty="0"/>
              <a:t>Develop method to integrate MP-output report with JIRA and Triage tools</a:t>
            </a:r>
          </a:p>
          <a:p>
            <a:pPr marL="1142971" lvl="2" indent="-380990" fontAlgn="t">
              <a:spcBef>
                <a:spcPts val="0"/>
              </a:spcBef>
              <a:buFont typeface="Wingdings" panose="05000000000000000000" pitchFamily="2" charset="2"/>
              <a:buChar char="§"/>
            </a:pPr>
            <a:r>
              <a:rPr lang="en-US" sz="1533" dirty="0"/>
              <a:t>Define APIs for tools to use for productization</a:t>
            </a:r>
          </a:p>
          <a:p>
            <a:pPr marL="681549" lvl="1" indent="-380990" fontAlgn="t">
              <a:spcBef>
                <a:spcPts val="0"/>
              </a:spcBef>
              <a:buFont typeface="Wingdings" panose="05000000000000000000" pitchFamily="2" charset="2"/>
              <a:buChar char="§"/>
            </a:pPr>
            <a:r>
              <a:rPr lang="en-US" sz="1800" dirty="0"/>
              <a:t>(Stretch) Apply algorithms to other defect types  </a:t>
            </a:r>
          </a:p>
          <a:p>
            <a:pPr marL="681549" lvl="1" indent="-380990" fontAlgn="t">
              <a:spcBef>
                <a:spcPts val="0"/>
              </a:spcBef>
              <a:buFont typeface="Wingdings" panose="05000000000000000000" pitchFamily="2" charset="2"/>
              <a:buChar char="§"/>
            </a:pPr>
            <a:endParaRPr lang="en-US" sz="1800" dirty="0"/>
          </a:p>
          <a:p>
            <a:pPr fontAlgn="t">
              <a:spcBef>
                <a:spcPts val="0"/>
              </a:spcBef>
            </a:pPr>
            <a:r>
              <a:rPr lang="en-US" sz="2000" dirty="0"/>
              <a:t>Phase 2b (in parallel): Develop behavior-prediction for wear-leveling and mail boxes.                      Q3-Q1</a:t>
            </a:r>
          </a:p>
          <a:p>
            <a:pPr marL="681549" lvl="1" indent="-380990" fontAlgn="t">
              <a:spcBef>
                <a:spcPts val="0"/>
              </a:spcBef>
              <a:buFont typeface="Wingdings" panose="05000000000000000000" pitchFamily="2" charset="2"/>
              <a:buChar char="§"/>
            </a:pPr>
            <a:r>
              <a:rPr lang="en-US" sz="1800" dirty="0"/>
              <a:t>Automatically detect failure behaviors</a:t>
            </a:r>
          </a:p>
          <a:p>
            <a:pPr marL="681549" lvl="1" indent="-380990" fontAlgn="t">
              <a:spcBef>
                <a:spcPts val="0"/>
              </a:spcBef>
              <a:buFont typeface="Wingdings" panose="05000000000000000000" pitchFamily="2" charset="2"/>
              <a:buChar char="§"/>
            </a:pPr>
            <a:r>
              <a:rPr lang="en-US" sz="1800" dirty="0"/>
              <a:t>Using detection automation preemptively predict behaviors</a:t>
            </a:r>
          </a:p>
          <a:p>
            <a:pPr marL="681549" lvl="1" indent="-380990" fontAlgn="t">
              <a:spcBef>
                <a:spcPts val="0"/>
              </a:spcBef>
              <a:buFont typeface="Wingdings" panose="05000000000000000000" pitchFamily="2" charset="2"/>
              <a:buChar char="§"/>
            </a:pPr>
            <a:endParaRPr lang="en-US" sz="1800" dirty="0"/>
          </a:p>
          <a:p>
            <a:pPr fontAlgn="t">
              <a:spcBef>
                <a:spcPts val="0"/>
              </a:spcBef>
            </a:pPr>
            <a:r>
              <a:rPr lang="en-US" sz="2000" dirty="0"/>
              <a:t>PF-Exit                                                                                                                                                                      Q2’21</a:t>
            </a:r>
          </a:p>
          <a:p>
            <a:pPr marL="681549" lvl="1" indent="-380990" fontAlgn="t">
              <a:spcBef>
                <a:spcPts val="0"/>
              </a:spcBef>
              <a:buFont typeface="Wingdings" panose="05000000000000000000" pitchFamily="2" charset="2"/>
              <a:buChar char="§"/>
            </a:pPr>
            <a:r>
              <a:rPr lang="en-US" sz="1800" dirty="0"/>
              <a:t>Present findings to staff and technical forums</a:t>
            </a:r>
          </a:p>
          <a:p>
            <a:pPr marL="681549" lvl="1" indent="-380990" fontAlgn="t">
              <a:spcBef>
                <a:spcPts val="0"/>
              </a:spcBef>
              <a:buFont typeface="Wingdings" panose="05000000000000000000" pitchFamily="2" charset="2"/>
              <a:buChar char="§"/>
            </a:pPr>
            <a:r>
              <a:rPr lang="en-US" sz="1800" dirty="0"/>
              <a:t>Discuss and develop plan with stakeholders on technology transfer to similar applications</a:t>
            </a:r>
          </a:p>
          <a:p>
            <a:pPr marL="681549" lvl="1" indent="-380990" fontAlgn="t">
              <a:spcBef>
                <a:spcPts val="0"/>
              </a:spcBef>
              <a:buFont typeface="Wingdings" panose="05000000000000000000" pitchFamily="2" charset="2"/>
              <a:buChar char="§"/>
            </a:pPr>
            <a:r>
              <a:rPr lang="en-US" sz="1800" dirty="0"/>
              <a:t>Document, review production readiness, and provide mentoring-trainings in technology</a:t>
            </a:r>
          </a:p>
        </p:txBody>
      </p:sp>
    </p:spTree>
    <p:custDataLst>
      <p:tags r:id="rId1"/>
    </p:custDataLst>
    <p:extLst>
      <p:ext uri="{BB962C8B-B14F-4D97-AF65-F5344CB8AC3E}">
        <p14:creationId xmlns:p14="http://schemas.microsoft.com/office/powerpoint/2010/main" val="1983444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15</a:t>
            </a:fld>
            <a:endParaRPr lang="en-US" dirty="0"/>
          </a:p>
        </p:txBody>
      </p:sp>
      <p:sp>
        <p:nvSpPr>
          <p:cNvPr id="3" name="Title 2"/>
          <p:cNvSpPr>
            <a:spLocks noGrp="1"/>
          </p:cNvSpPr>
          <p:nvPr>
            <p:ph type="title"/>
          </p:nvPr>
        </p:nvSpPr>
        <p:spPr>
          <a:xfrm>
            <a:off x="607484" y="446193"/>
            <a:ext cx="10972800" cy="1158240"/>
          </a:xfrm>
        </p:spPr>
        <p:txBody>
          <a:bodyPr/>
          <a:lstStyle/>
          <a:p>
            <a:r>
              <a:rPr lang="en-US" dirty="0"/>
              <a:t>Partner Enabling Plan</a:t>
            </a:r>
          </a:p>
        </p:txBody>
      </p:sp>
      <p:sp>
        <p:nvSpPr>
          <p:cNvPr id="4" name="Content Placeholder 3"/>
          <p:cNvSpPr>
            <a:spLocks noGrp="1"/>
          </p:cNvSpPr>
          <p:nvPr>
            <p:ph sz="quarter" idx="13"/>
          </p:nvPr>
        </p:nvSpPr>
        <p:spPr>
          <a:xfrm>
            <a:off x="607484" y="1193927"/>
            <a:ext cx="11498377" cy="4496615"/>
          </a:xfrm>
        </p:spPr>
        <p:txBody>
          <a:bodyPr>
            <a:normAutofit/>
          </a:bodyPr>
          <a:lstStyle/>
          <a:p>
            <a:pPr fontAlgn="t">
              <a:spcBef>
                <a:spcPts val="0"/>
              </a:spcBef>
            </a:pPr>
            <a:r>
              <a:rPr lang="en-US" sz="2000" dirty="0"/>
              <a:t>Productization Plan Collaborators:</a:t>
            </a:r>
          </a:p>
          <a:p>
            <a:pPr marL="380990" indent="-380990" fontAlgn="t">
              <a:spcBef>
                <a:spcPts val="0"/>
              </a:spcBef>
              <a:buFont typeface="Arial" panose="020B0604020202020204" pitchFamily="34" charset="0"/>
              <a:buChar char="•"/>
            </a:pPr>
            <a:r>
              <a:rPr lang="en-US" sz="1600" dirty="0"/>
              <a:t>IL (MP)</a:t>
            </a:r>
          </a:p>
          <a:p>
            <a:pPr marL="380990" indent="-380990" fontAlgn="t">
              <a:spcBef>
                <a:spcPts val="0"/>
              </a:spcBef>
              <a:buFont typeface="Arial" panose="020B0604020202020204" pitchFamily="34" charset="0"/>
              <a:buChar char="•"/>
            </a:pPr>
            <a:r>
              <a:rPr lang="en-US" sz="1600" dirty="0"/>
              <a:t>IAGS (Intel Code Advisor)</a:t>
            </a:r>
          </a:p>
          <a:p>
            <a:pPr marL="380990" indent="-380990" fontAlgn="t">
              <a:spcBef>
                <a:spcPts val="0"/>
              </a:spcBef>
              <a:buFont typeface="Arial" panose="020B0604020202020204" pitchFamily="34" charset="0"/>
              <a:buChar char="•"/>
            </a:pPr>
            <a:r>
              <a:rPr lang="en-US" sz="1600" dirty="0"/>
              <a:t>DND (Triage)</a:t>
            </a:r>
          </a:p>
          <a:p>
            <a:pPr marL="380990" indent="-380990" fontAlgn="t">
              <a:spcBef>
                <a:spcPts val="0"/>
              </a:spcBef>
              <a:buFont typeface="Arial" panose="020B0604020202020204" pitchFamily="34" charset="0"/>
              <a:buChar char="•"/>
            </a:pPr>
            <a:r>
              <a:rPr lang="en-US" sz="1600" dirty="0"/>
              <a:t>Data Lake (Collaborate to develop Intel® Autonomous Machine Programming Ecosystem)</a:t>
            </a:r>
          </a:p>
          <a:p>
            <a:endParaRPr lang="en-US" sz="1800" dirty="0"/>
          </a:p>
          <a:p>
            <a:pPr fontAlgn="t">
              <a:spcBef>
                <a:spcPts val="0"/>
              </a:spcBef>
            </a:pPr>
            <a:r>
              <a:rPr lang="en-US" sz="2000" dirty="0"/>
              <a:t>Partners: </a:t>
            </a:r>
          </a:p>
          <a:p>
            <a:pPr marL="342900" indent="-342900" fontAlgn="t">
              <a:spcBef>
                <a:spcPts val="0"/>
              </a:spcBef>
              <a:buFont typeface="Arial" panose="020B0604020202020204" pitchFamily="34" charset="0"/>
              <a:buChar char="•"/>
            </a:pPr>
            <a:r>
              <a:rPr lang="en-US" sz="1600" dirty="0"/>
              <a:t>Justin Gottschlich (IL), Paul Petersen (IAGS), Robbie Frickey (DND), Albert Sanchez (DND Triage Tool), Tim Rothman (DND Thermal), Kathryn Carruthers (Data Lake)</a:t>
            </a:r>
          </a:p>
          <a:p>
            <a:endParaRPr lang="en-US" sz="1800" dirty="0"/>
          </a:p>
          <a:p>
            <a:pPr>
              <a:lnSpc>
                <a:spcPct val="110000"/>
              </a:lnSpc>
              <a:spcBef>
                <a:spcPts val="0"/>
              </a:spcBef>
            </a:pPr>
            <a:r>
              <a:rPr lang="en-US" sz="2000" dirty="0"/>
              <a:t>Anticipated enabling elements necessary post PF-exit:</a:t>
            </a:r>
          </a:p>
          <a:p>
            <a:pPr marL="380990" indent="-380990">
              <a:lnSpc>
                <a:spcPct val="110000"/>
              </a:lnSpc>
              <a:spcBef>
                <a:spcPts val="0"/>
              </a:spcBef>
              <a:buFont typeface="Arial" panose="020B0604020202020204" pitchFamily="34" charset="0"/>
              <a:buChar char="•"/>
            </a:pPr>
            <a:r>
              <a:rPr lang="en-US" sz="1600" dirty="0"/>
              <a:t>Integration of module libraries in the solution vision flow.</a:t>
            </a:r>
          </a:p>
          <a:p>
            <a:pPr marL="681549" lvl="1" indent="-380990">
              <a:lnSpc>
                <a:spcPct val="110000"/>
              </a:lnSpc>
              <a:spcBef>
                <a:spcPts val="0"/>
              </a:spcBef>
              <a:buFont typeface="Arial" panose="020B0604020202020204" pitchFamily="34" charset="0"/>
              <a:buChar char="•"/>
            </a:pPr>
            <a:r>
              <a:rPr lang="en-US" sz="1600" dirty="0"/>
              <a:t>Incl. addition of new modules into respective libraries</a:t>
            </a:r>
          </a:p>
          <a:p>
            <a:pPr marL="380990" indent="-380990" fontAlgn="t">
              <a:spcBef>
                <a:spcPts val="0"/>
              </a:spcBef>
              <a:buFont typeface="Arial" panose="020B0604020202020204" pitchFamily="34" charset="0"/>
              <a:buChar char="•"/>
            </a:pPr>
            <a:endParaRPr lang="en-US" sz="1800" dirty="0"/>
          </a:p>
        </p:txBody>
      </p:sp>
      <p:sp>
        <p:nvSpPr>
          <p:cNvPr id="6" name="Rectangle 5"/>
          <p:cNvSpPr/>
          <p:nvPr/>
        </p:nvSpPr>
        <p:spPr>
          <a:xfrm>
            <a:off x="8164865" y="5911455"/>
            <a:ext cx="3571631" cy="338554"/>
          </a:xfrm>
          <a:prstGeom prst="rect">
            <a:avLst/>
          </a:prstGeom>
        </p:spPr>
        <p:txBody>
          <a:bodyPr wrap="square">
            <a:spAutoFit/>
          </a:bodyPr>
          <a:lstStyle/>
          <a:p>
            <a:r>
              <a:rPr lang="en-US" sz="1600" dirty="0"/>
              <a:t>Partner has reviewed PF questions?  </a:t>
            </a:r>
          </a:p>
        </p:txBody>
      </p:sp>
      <p:sp>
        <p:nvSpPr>
          <p:cNvPr id="7" name="Rectangle 6"/>
          <p:cNvSpPr/>
          <p:nvPr/>
        </p:nvSpPr>
        <p:spPr>
          <a:xfrm>
            <a:off x="11617813" y="5873049"/>
            <a:ext cx="574188" cy="39622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Yes</a:t>
            </a:r>
          </a:p>
        </p:txBody>
      </p:sp>
    </p:spTree>
    <p:custDataLst>
      <p:tags r:id="rId1"/>
    </p:custDataLst>
    <p:extLst>
      <p:ext uri="{BB962C8B-B14F-4D97-AF65-F5344CB8AC3E}">
        <p14:creationId xmlns:p14="http://schemas.microsoft.com/office/powerpoint/2010/main" val="923693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16</a:t>
            </a:fld>
            <a:endParaRPr lang="en-US" dirty="0"/>
          </a:p>
        </p:txBody>
      </p:sp>
      <p:sp>
        <p:nvSpPr>
          <p:cNvPr id="3" name="Title 2"/>
          <p:cNvSpPr>
            <a:spLocks noGrp="1"/>
          </p:cNvSpPr>
          <p:nvPr>
            <p:ph type="title"/>
          </p:nvPr>
        </p:nvSpPr>
        <p:spPr>
          <a:xfrm>
            <a:off x="446514" y="217834"/>
            <a:ext cx="10972800" cy="1158240"/>
          </a:xfrm>
        </p:spPr>
        <p:txBody>
          <a:bodyPr/>
          <a:lstStyle/>
          <a:p>
            <a:r>
              <a:rPr lang="en-US" dirty="0"/>
              <a:t>PF Entry Approval Request</a:t>
            </a:r>
          </a:p>
        </p:txBody>
      </p:sp>
      <p:sp>
        <p:nvSpPr>
          <p:cNvPr id="7" name="Rectangle 6"/>
          <p:cNvSpPr/>
          <p:nvPr/>
        </p:nvSpPr>
        <p:spPr>
          <a:xfrm>
            <a:off x="357063" y="1008739"/>
            <a:ext cx="11473641" cy="5016758"/>
          </a:xfrm>
          <a:prstGeom prst="rect">
            <a:avLst/>
          </a:prstGeom>
        </p:spPr>
        <p:txBody>
          <a:bodyPr wrap="square">
            <a:spAutoFit/>
          </a:bodyPr>
          <a:lstStyle/>
          <a:p>
            <a:r>
              <a:rPr lang="en-US" sz="1800" b="1" dirty="0">
                <a:solidFill>
                  <a:schemeClr val="bg1"/>
                </a:solidFill>
              </a:rPr>
              <a:t>Pathfinding Questions</a:t>
            </a:r>
          </a:p>
          <a:p>
            <a:pPr marL="396875" lvl="1" indent="-396875" fontAlgn="t">
              <a:buFont typeface="+mj-lt"/>
              <a:buAutoNum type="arabicPeriod"/>
              <a:defRPr/>
            </a:pPr>
            <a:r>
              <a:rPr lang="en-US" sz="1600" dirty="0">
                <a:solidFill>
                  <a:prstClr val="white"/>
                </a:solidFill>
                <a:cs typeface="Arial" panose="020B0604020202020204" pitchFamily="34" charset="0"/>
              </a:rPr>
              <a:t>Using telemetry, fw-sources, and MP engine(s) to evaluate a SSD bug, is it possible to deliver automatically generated expert domain analysis to expertly evaluate it?</a:t>
            </a:r>
          </a:p>
          <a:p>
            <a:pPr marL="804322" lvl="2" indent="-342900" fontAlgn="t">
              <a:buFont typeface="Intel Clear" panose="020B0604020203020204" pitchFamily="34" charset="0"/>
              <a:buChar char="–"/>
              <a:defRPr/>
            </a:pPr>
            <a:r>
              <a:rPr lang="en-US" sz="1600" dirty="0">
                <a:solidFill>
                  <a:srgbClr val="FFFF00"/>
                </a:solidFill>
                <a:cs typeface="Arial" panose="020B0604020202020204" pitchFamily="34" charset="0"/>
              </a:rPr>
              <a:t>Focus</a:t>
            </a:r>
            <a:r>
              <a:rPr lang="en-US" sz="1600" dirty="0">
                <a:solidFill>
                  <a:prstClr val="white"/>
                </a:solidFill>
                <a:cs typeface="Arial" panose="020B0604020202020204" pitchFamily="34" charset="0"/>
              </a:rPr>
              <a:t> on two of the top NVMe SSD FW Customer Asserts:</a:t>
            </a:r>
          </a:p>
          <a:p>
            <a:pPr marL="1335593" lvl="3" indent="-342900" fontAlgn="t">
              <a:buFont typeface="Arial" panose="020B0604020202020204" pitchFamily="34" charset="0"/>
              <a:buChar char="•"/>
              <a:defRPr/>
            </a:pPr>
            <a:r>
              <a:rPr lang="en-US" sz="1600" dirty="0">
                <a:solidFill>
                  <a:prstClr val="white"/>
                </a:solidFill>
                <a:cs typeface="Arial" panose="020B0604020202020204" pitchFamily="34" charset="0"/>
              </a:rPr>
              <a:t>DF049: Wear leveling issue</a:t>
            </a:r>
          </a:p>
          <a:p>
            <a:pPr marL="1335593" lvl="3" indent="-342900" fontAlgn="t">
              <a:buFont typeface="Arial" panose="020B0604020202020204" pitchFamily="34" charset="0"/>
              <a:buChar char="•"/>
              <a:defRPr/>
            </a:pPr>
            <a:r>
              <a:rPr lang="en-US" sz="1600" dirty="0">
                <a:solidFill>
                  <a:prstClr val="white"/>
                </a:solidFill>
                <a:cs typeface="Arial" panose="020B0604020202020204" pitchFamily="34" charset="0"/>
              </a:rPr>
              <a:t>MB002: Mail box command queue issue</a:t>
            </a:r>
          </a:p>
          <a:p>
            <a:pPr marL="804322" lvl="2" indent="-342900" fontAlgn="t">
              <a:buFont typeface="Intel Clear" panose="020B0604020203020204" pitchFamily="34" charset="0"/>
              <a:buChar char="–"/>
              <a:defRPr/>
            </a:pPr>
            <a:r>
              <a:rPr lang="en-US" sz="1600" dirty="0">
                <a:solidFill>
                  <a:prstClr val="white"/>
                </a:solidFill>
                <a:cs typeface="Arial" panose="020B0604020202020204" pitchFamily="34" charset="0"/>
              </a:rPr>
              <a:t>What is the minimal telemetry data required, and what sw is required to generate this analysis?</a:t>
            </a:r>
          </a:p>
          <a:p>
            <a:pPr marL="804322" lvl="2" indent="-342900" fontAlgn="t">
              <a:buFont typeface="+mj-lt"/>
              <a:buAutoNum type="arabicPeriod"/>
              <a:defRPr/>
            </a:pPr>
            <a:endParaRPr lang="en-US" sz="1600" dirty="0">
              <a:solidFill>
                <a:prstClr val="white"/>
              </a:solidFill>
              <a:cs typeface="Arial" panose="020B0604020202020204" pitchFamily="34" charset="0"/>
            </a:endParaRPr>
          </a:p>
          <a:p>
            <a:pPr marL="457200" lvl="1" indent="-457200" fontAlgn="t">
              <a:buFont typeface="+mj-lt"/>
              <a:buAutoNum type="arabicPeriod"/>
              <a:defRPr/>
            </a:pPr>
            <a:r>
              <a:rPr lang="en-US" sz="1600" dirty="0">
                <a:solidFill>
                  <a:prstClr val="white"/>
                </a:solidFill>
                <a:cs typeface="Arial" panose="020B0604020202020204" pitchFamily="34" charset="0"/>
              </a:rPr>
              <a:t>Using telemetry, fw-sources, and MP engine(s) to evaluate a SSD drive, is it possible to detect and predict future behaviors (profile normal, error path handling, and anomalous states)?</a:t>
            </a:r>
          </a:p>
          <a:p>
            <a:pPr marL="804322" lvl="2" indent="-342900" fontAlgn="t">
              <a:buFont typeface="Intel Clear" panose="020B0604020203020204" pitchFamily="34" charset="0"/>
              <a:buChar char="–"/>
              <a:defRPr/>
            </a:pPr>
            <a:r>
              <a:rPr lang="en-US" sz="1600" dirty="0">
                <a:solidFill>
                  <a:srgbClr val="FFFF00"/>
                </a:solidFill>
                <a:cs typeface="Arial" panose="020B0604020202020204" pitchFamily="34" charset="0"/>
              </a:rPr>
              <a:t>Focus</a:t>
            </a:r>
            <a:r>
              <a:rPr lang="en-US" sz="1600" dirty="0">
                <a:solidFill>
                  <a:prstClr val="white"/>
                </a:solidFill>
                <a:cs typeface="Arial" panose="020B0604020202020204" pitchFamily="34" charset="0"/>
              </a:rPr>
              <a:t> on two NVMe SSD FW modules</a:t>
            </a:r>
          </a:p>
          <a:p>
            <a:pPr marL="1335593" lvl="3" indent="-342900" fontAlgn="t">
              <a:buFont typeface="Arial" panose="020B0604020202020204" pitchFamily="34" charset="0"/>
              <a:buChar char="•"/>
              <a:defRPr/>
            </a:pPr>
            <a:r>
              <a:rPr lang="en-US" sz="1600" dirty="0">
                <a:solidFill>
                  <a:prstClr val="white"/>
                </a:solidFill>
                <a:cs typeface="Arial" panose="020B0604020202020204" pitchFamily="34" charset="0"/>
              </a:rPr>
              <a:t>Wear leveling</a:t>
            </a:r>
          </a:p>
          <a:p>
            <a:pPr marL="1335593" lvl="3" indent="-342900" fontAlgn="t">
              <a:buFont typeface="Arial" panose="020B0604020202020204" pitchFamily="34" charset="0"/>
              <a:buChar char="•"/>
              <a:defRPr/>
            </a:pPr>
            <a:r>
              <a:rPr lang="en-US" sz="1600" dirty="0">
                <a:solidFill>
                  <a:prstClr val="white"/>
                </a:solidFill>
                <a:cs typeface="Arial" panose="020B0604020202020204" pitchFamily="34" charset="0"/>
              </a:rPr>
              <a:t>Mail box command queue</a:t>
            </a:r>
          </a:p>
          <a:p>
            <a:pPr marL="804322" lvl="2" indent="-342900" fontAlgn="t">
              <a:buFont typeface="Intel Clear" panose="020B0604020203020204" pitchFamily="34" charset="0"/>
              <a:buChar char="–"/>
              <a:defRPr/>
            </a:pPr>
            <a:r>
              <a:rPr lang="en-US" sz="1600" dirty="0">
                <a:solidFill>
                  <a:prstClr val="white"/>
                </a:solidFill>
                <a:cs typeface="Arial" panose="020B0604020202020204" pitchFamily="34" charset="0"/>
              </a:rPr>
              <a:t>What is the minimal telemetry data required, and what sw is required to generate the predictions?</a:t>
            </a:r>
          </a:p>
          <a:p>
            <a:pPr marL="804322" lvl="2" indent="-342900" fontAlgn="t">
              <a:buFont typeface="Intel Clear" panose="020B0604020203020204" pitchFamily="34" charset="0"/>
              <a:buChar char="–"/>
              <a:defRPr/>
            </a:pPr>
            <a:endParaRPr lang="en-US" sz="1800" b="1" dirty="0">
              <a:solidFill>
                <a:schemeClr val="bg1"/>
              </a:solidFill>
            </a:endParaRPr>
          </a:p>
          <a:p>
            <a:pPr marL="0" lvl="1" fontAlgn="t">
              <a:spcBef>
                <a:spcPts val="600"/>
              </a:spcBef>
              <a:spcAft>
                <a:spcPts val="600"/>
              </a:spcAft>
            </a:pPr>
            <a:r>
              <a:rPr lang="en-US" sz="1800" b="1" dirty="0">
                <a:solidFill>
                  <a:schemeClr val="bg1"/>
                </a:solidFill>
              </a:rPr>
              <a:t>Timeline:</a:t>
            </a:r>
            <a:r>
              <a:rPr lang="en-US" sz="1800" dirty="0">
                <a:solidFill>
                  <a:schemeClr val="bg1"/>
                </a:solidFill>
              </a:rPr>
              <a:t> Approval + 5 quarters (Q2’20 – Q2’21)</a:t>
            </a:r>
            <a:endParaRPr lang="en-US" sz="1200" dirty="0">
              <a:solidFill>
                <a:schemeClr val="bg1"/>
              </a:solidFill>
            </a:endParaRPr>
          </a:p>
          <a:p>
            <a:pPr indent="-307840" fontAlgn="t">
              <a:spcBef>
                <a:spcPts val="600"/>
              </a:spcBef>
              <a:spcAft>
                <a:spcPts val="600"/>
              </a:spcAft>
            </a:pPr>
            <a:r>
              <a:rPr lang="en-US" sz="1800" b="1" dirty="0">
                <a:solidFill>
                  <a:schemeClr val="bg1"/>
                </a:solidFill>
              </a:rPr>
              <a:t>STG Resources:</a:t>
            </a:r>
          </a:p>
          <a:p>
            <a:pPr lvl="1" indent="-307840" fontAlgn="t">
              <a:buFont typeface="Arial" panose="020B0604020202020204" pitchFamily="34" charset="0"/>
              <a:buChar char="•"/>
            </a:pPr>
            <a:r>
              <a:rPr lang="en-US" sz="1600" dirty="0">
                <a:solidFill>
                  <a:schemeClr val="bg1"/>
                </a:solidFill>
              </a:rPr>
              <a:t>Joe, Jim, 1 graduate intern,  3 undergrad interns</a:t>
            </a:r>
          </a:p>
        </p:txBody>
      </p:sp>
      <p:sp>
        <p:nvSpPr>
          <p:cNvPr id="6" name="Rectangle 5"/>
          <p:cNvSpPr/>
          <p:nvPr/>
        </p:nvSpPr>
        <p:spPr>
          <a:xfrm>
            <a:off x="7666182" y="5015346"/>
            <a:ext cx="4164522" cy="707886"/>
          </a:xfrm>
          <a:prstGeom prst="rect">
            <a:avLst/>
          </a:prstGeom>
        </p:spPr>
        <p:txBody>
          <a:bodyPr wrap="square">
            <a:spAutoFit/>
          </a:bodyPr>
          <a:lstStyle/>
          <a:p>
            <a:r>
              <a:rPr lang="en-US" sz="4000" b="1" dirty="0">
                <a:solidFill>
                  <a:schemeClr val="accent6">
                    <a:lumMod val="20000"/>
                    <a:lumOff val="80000"/>
                  </a:schemeClr>
                </a:solidFill>
              </a:rPr>
              <a:t>Approved? </a:t>
            </a:r>
          </a:p>
        </p:txBody>
      </p:sp>
    </p:spTree>
    <p:custDataLst>
      <p:tags r:id="rId1"/>
    </p:custDataLst>
    <p:extLst>
      <p:ext uri="{BB962C8B-B14F-4D97-AF65-F5344CB8AC3E}">
        <p14:creationId xmlns:p14="http://schemas.microsoft.com/office/powerpoint/2010/main" val="3980229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52EA7F-C90C-4BC0-A6C4-00A205929117}"/>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17</a:t>
            </a:fld>
            <a:endParaRPr lang="en-US" dirty="0"/>
          </a:p>
        </p:txBody>
      </p:sp>
      <p:sp>
        <p:nvSpPr>
          <p:cNvPr id="5" name="Title 4">
            <a:extLst>
              <a:ext uri="{FF2B5EF4-FFF2-40B4-BE49-F238E27FC236}">
                <a16:creationId xmlns:a16="http://schemas.microsoft.com/office/drawing/2014/main" id="{F9E8BDFB-3E47-4C98-AACA-FB3B49407BEC}"/>
              </a:ext>
            </a:extLst>
          </p:cNvPr>
          <p:cNvSpPr>
            <a:spLocks noGrp="1"/>
          </p:cNvSpPr>
          <p:nvPr>
            <p:ph type="title"/>
          </p:nvPr>
        </p:nvSpPr>
        <p:spPr>
          <a:xfrm>
            <a:off x="607483" y="155444"/>
            <a:ext cx="10972800" cy="1158240"/>
          </a:xfrm>
        </p:spPr>
        <p:txBody>
          <a:bodyPr/>
          <a:lstStyle/>
          <a:p>
            <a:r>
              <a:rPr lang="en-US" dirty="0" err="1"/>
              <a:t>DellEMC</a:t>
            </a:r>
            <a:endParaRPr lang="en-US" dirty="0"/>
          </a:p>
        </p:txBody>
      </p:sp>
      <p:sp>
        <p:nvSpPr>
          <p:cNvPr id="6" name="Rectangle 5">
            <a:extLst>
              <a:ext uri="{FF2B5EF4-FFF2-40B4-BE49-F238E27FC236}">
                <a16:creationId xmlns:a16="http://schemas.microsoft.com/office/drawing/2014/main" id="{4555ED5D-45AB-4AB0-A96F-C7F7CFFA98B2}"/>
              </a:ext>
            </a:extLst>
          </p:cNvPr>
          <p:cNvSpPr/>
          <p:nvPr/>
        </p:nvSpPr>
        <p:spPr>
          <a:xfrm>
            <a:off x="357062" y="977566"/>
            <a:ext cx="11473641" cy="2616101"/>
          </a:xfrm>
          <a:prstGeom prst="rect">
            <a:avLst/>
          </a:prstGeom>
        </p:spPr>
        <p:txBody>
          <a:bodyPr wrap="square">
            <a:spAutoFit/>
          </a:bodyPr>
          <a:lstStyle/>
          <a:p>
            <a:r>
              <a:rPr lang="en-US" sz="1600" dirty="0">
                <a:solidFill>
                  <a:schemeClr val="bg1"/>
                </a:solidFill>
              </a:rPr>
              <a:t>“</a:t>
            </a:r>
            <a:r>
              <a:rPr lang="en-US" sz="1600" dirty="0" err="1">
                <a:solidFill>
                  <a:schemeClr val="bg1"/>
                </a:solidFill>
              </a:rPr>
              <a:t>DellEMC</a:t>
            </a:r>
            <a:r>
              <a:rPr lang="en-US" sz="1600" dirty="0">
                <a:solidFill>
                  <a:schemeClr val="bg1"/>
                </a:solidFill>
              </a:rPr>
              <a:t> will need to </a:t>
            </a:r>
            <a:r>
              <a:rPr lang="en-US" sz="1800" b="1" u="sng" dirty="0">
                <a:solidFill>
                  <a:schemeClr val="accent2">
                    <a:lumMod val="60000"/>
                    <a:lumOff val="40000"/>
                  </a:schemeClr>
                </a:solidFill>
              </a:rPr>
              <a:t>work closely with Intel to advance capabilities </a:t>
            </a:r>
            <a:r>
              <a:rPr lang="en-US" sz="1600" dirty="0">
                <a:solidFill>
                  <a:schemeClr val="bg1"/>
                </a:solidFill>
              </a:rPr>
              <a:t>that will allow out of band </a:t>
            </a:r>
            <a:r>
              <a:rPr lang="en-US" sz="1800" b="1" u="sng" dirty="0">
                <a:solidFill>
                  <a:schemeClr val="accent2">
                    <a:lumMod val="60000"/>
                    <a:lumOff val="40000"/>
                  </a:schemeClr>
                </a:solidFill>
              </a:rPr>
              <a:t>telemetry</a:t>
            </a:r>
            <a:r>
              <a:rPr lang="en-US" sz="1600" dirty="0">
                <a:solidFill>
                  <a:schemeClr val="bg1"/>
                </a:solidFill>
              </a:rPr>
              <a:t> features to support a spectrum of </a:t>
            </a:r>
            <a:r>
              <a:rPr lang="en-US" sz="1800" b="1" u="sng" dirty="0">
                <a:solidFill>
                  <a:schemeClr val="accent2">
                    <a:lumMod val="60000"/>
                    <a:lumOff val="40000"/>
                  </a:schemeClr>
                </a:solidFill>
              </a:rPr>
              <a:t>usage scenarios</a:t>
            </a:r>
            <a:r>
              <a:rPr lang="en-US" sz="1800" b="1" dirty="0">
                <a:solidFill>
                  <a:schemeClr val="accent2">
                    <a:lumMod val="60000"/>
                    <a:lumOff val="40000"/>
                  </a:schemeClr>
                </a:solidFill>
              </a:rPr>
              <a:t> </a:t>
            </a:r>
            <a:r>
              <a:rPr lang="en-US" sz="1600" dirty="0">
                <a:solidFill>
                  <a:schemeClr val="bg1"/>
                </a:solidFill>
              </a:rPr>
              <a:t>that have differentiating value.  The usage scenarios include: known good state determination, </a:t>
            </a:r>
            <a:r>
              <a:rPr lang="en-US" sz="1800" b="1" u="sng" dirty="0">
                <a:solidFill>
                  <a:schemeClr val="accent2">
                    <a:lumMod val="60000"/>
                    <a:lumOff val="40000"/>
                  </a:schemeClr>
                </a:solidFill>
              </a:rPr>
              <a:t>advanced diagnostics</a:t>
            </a:r>
            <a:r>
              <a:rPr lang="en-US" sz="1800" u="sng" dirty="0">
                <a:solidFill>
                  <a:schemeClr val="bg1"/>
                </a:solidFill>
              </a:rPr>
              <a:t>, </a:t>
            </a:r>
            <a:r>
              <a:rPr lang="en-US" sz="1800" b="1" u="sng" dirty="0">
                <a:solidFill>
                  <a:schemeClr val="accent2">
                    <a:lumMod val="60000"/>
                    <a:lumOff val="40000"/>
                  </a:schemeClr>
                </a:solidFill>
              </a:rPr>
              <a:t>predictive</a:t>
            </a:r>
            <a:r>
              <a:rPr lang="en-US" sz="1800" u="sng" dirty="0">
                <a:solidFill>
                  <a:schemeClr val="bg1"/>
                </a:solidFill>
              </a:rPr>
              <a:t> </a:t>
            </a:r>
            <a:r>
              <a:rPr lang="en-US" sz="1600" dirty="0">
                <a:solidFill>
                  <a:schemeClr val="bg1"/>
                </a:solidFill>
              </a:rPr>
              <a:t>failure </a:t>
            </a:r>
            <a:r>
              <a:rPr lang="en-US" sz="1800" b="1" u="sng" dirty="0">
                <a:solidFill>
                  <a:schemeClr val="accent2">
                    <a:lumMod val="60000"/>
                    <a:lumOff val="40000"/>
                  </a:schemeClr>
                </a:solidFill>
              </a:rPr>
              <a:t>identification</a:t>
            </a:r>
            <a:r>
              <a:rPr lang="en-US" sz="1800" dirty="0">
                <a:solidFill>
                  <a:schemeClr val="bg1"/>
                </a:solidFill>
              </a:rPr>
              <a:t>,</a:t>
            </a:r>
            <a:r>
              <a:rPr lang="en-US" sz="1600" dirty="0">
                <a:solidFill>
                  <a:schemeClr val="bg1"/>
                </a:solidFill>
              </a:rPr>
              <a:t> workload </a:t>
            </a:r>
            <a:r>
              <a:rPr lang="en-US" sz="1800" b="1" u="sng" dirty="0">
                <a:solidFill>
                  <a:schemeClr val="accent2">
                    <a:lumMod val="60000"/>
                    <a:lumOff val="40000"/>
                  </a:schemeClr>
                </a:solidFill>
              </a:rPr>
              <a:t>performance</a:t>
            </a:r>
            <a:r>
              <a:rPr lang="en-US" sz="1800" u="sng" dirty="0">
                <a:solidFill>
                  <a:schemeClr val="bg1"/>
                </a:solidFill>
              </a:rPr>
              <a:t> </a:t>
            </a:r>
            <a:r>
              <a:rPr lang="en-US" sz="1600" dirty="0">
                <a:solidFill>
                  <a:schemeClr val="bg1"/>
                </a:solidFill>
              </a:rPr>
              <a:t>measurement and </a:t>
            </a:r>
            <a:r>
              <a:rPr lang="en-US" sz="1800" b="1" u="sng" dirty="0">
                <a:solidFill>
                  <a:schemeClr val="accent2">
                    <a:lumMod val="60000"/>
                    <a:lumOff val="40000"/>
                  </a:schemeClr>
                </a:solidFill>
              </a:rPr>
              <a:t>optimization</a:t>
            </a:r>
            <a:r>
              <a:rPr lang="en-US" sz="1600" dirty="0">
                <a:solidFill>
                  <a:schemeClr val="bg1"/>
                </a:solidFill>
              </a:rPr>
              <a:t>, failure mode </a:t>
            </a:r>
            <a:r>
              <a:rPr lang="en-US" sz="1800" b="1" u="sng" dirty="0">
                <a:solidFill>
                  <a:schemeClr val="accent2">
                    <a:lumMod val="60000"/>
                    <a:lumOff val="40000"/>
                  </a:schemeClr>
                </a:solidFill>
              </a:rPr>
              <a:t>cause analysis</a:t>
            </a:r>
            <a:r>
              <a:rPr lang="en-US" sz="1600" dirty="0">
                <a:solidFill>
                  <a:schemeClr val="bg1"/>
                </a:solidFill>
              </a:rPr>
              <a:t>, and </a:t>
            </a:r>
            <a:r>
              <a:rPr lang="en-US" sz="1800" b="1" u="sng" dirty="0">
                <a:solidFill>
                  <a:schemeClr val="accent2">
                    <a:lumMod val="60000"/>
                    <a:lumOff val="40000"/>
                  </a:schemeClr>
                </a:solidFill>
              </a:rPr>
              <a:t>autonomic management </a:t>
            </a:r>
            <a:r>
              <a:rPr lang="en-US" sz="1600" dirty="0">
                <a:solidFill>
                  <a:schemeClr val="bg1"/>
                </a:solidFill>
              </a:rPr>
              <a:t>to list a few.  Additionally, Intel support for a framework and capability that enables </a:t>
            </a:r>
            <a:r>
              <a:rPr lang="en-US" sz="1600" dirty="0" err="1">
                <a:solidFill>
                  <a:schemeClr val="bg1"/>
                </a:solidFill>
              </a:rPr>
              <a:t>DellEMC</a:t>
            </a:r>
            <a:r>
              <a:rPr lang="en-US" sz="1600" dirty="0">
                <a:solidFill>
                  <a:schemeClr val="bg1"/>
                </a:solidFill>
              </a:rPr>
              <a:t> embedded instrumentation and management to select and optimize telemetry acquisition and optimization for Intel provided components will </a:t>
            </a:r>
            <a:r>
              <a:rPr lang="en-US" sz="1800" b="1" u="sng" dirty="0">
                <a:solidFill>
                  <a:schemeClr val="accent2">
                    <a:lumMod val="60000"/>
                    <a:lumOff val="40000"/>
                  </a:schemeClr>
                </a:solidFill>
              </a:rPr>
              <a:t>enable a win-win situation </a:t>
            </a:r>
            <a:r>
              <a:rPr lang="en-US" sz="1600" dirty="0">
                <a:solidFill>
                  <a:schemeClr val="bg1"/>
                </a:solidFill>
              </a:rPr>
              <a:t>where </a:t>
            </a:r>
            <a:r>
              <a:rPr lang="en-US" sz="1600" dirty="0" err="1">
                <a:solidFill>
                  <a:schemeClr val="bg1"/>
                </a:solidFill>
              </a:rPr>
              <a:t>DellEMC</a:t>
            </a:r>
            <a:r>
              <a:rPr lang="en-US" sz="1600" dirty="0">
                <a:solidFill>
                  <a:schemeClr val="bg1"/>
                </a:solidFill>
              </a:rPr>
              <a:t> compute platform offerings can target and </a:t>
            </a:r>
            <a:r>
              <a:rPr lang="en-US" sz="1800" b="1" u="sng" dirty="0">
                <a:solidFill>
                  <a:schemeClr val="accent2">
                    <a:lumMod val="60000"/>
                    <a:lumOff val="40000"/>
                  </a:schemeClr>
                </a:solidFill>
              </a:rPr>
              <a:t>tune the platform</a:t>
            </a:r>
            <a:r>
              <a:rPr lang="en-US" sz="1800" dirty="0">
                <a:solidFill>
                  <a:schemeClr val="bg1"/>
                </a:solidFill>
              </a:rPr>
              <a:t> </a:t>
            </a:r>
            <a:r>
              <a:rPr lang="en-US" sz="1600" dirty="0">
                <a:solidFill>
                  <a:schemeClr val="bg1"/>
                </a:solidFill>
              </a:rPr>
              <a:t>telemetry </a:t>
            </a:r>
            <a:r>
              <a:rPr lang="en-US" sz="1800" dirty="0">
                <a:solidFill>
                  <a:schemeClr val="bg1"/>
                </a:solidFill>
              </a:rPr>
              <a:t>for </a:t>
            </a:r>
            <a:r>
              <a:rPr lang="en-US" sz="1800" b="1" u="sng" dirty="0">
                <a:solidFill>
                  <a:schemeClr val="accent2">
                    <a:lumMod val="60000"/>
                    <a:lumOff val="40000"/>
                  </a:schemeClr>
                </a:solidFill>
              </a:rPr>
              <a:t>specific environments and solutions</a:t>
            </a:r>
            <a:r>
              <a:rPr lang="en-US" sz="1600" dirty="0">
                <a:solidFill>
                  <a:schemeClr val="bg1"/>
                </a:solidFill>
              </a:rPr>
              <a:t>.” </a:t>
            </a:r>
          </a:p>
          <a:p>
            <a:endParaRPr lang="en-US" sz="1800" dirty="0">
              <a:solidFill>
                <a:schemeClr val="bg1"/>
              </a:solidFill>
            </a:endParaRPr>
          </a:p>
          <a:p>
            <a:r>
              <a:rPr lang="en-US" sz="1800" b="1" dirty="0">
                <a:solidFill>
                  <a:schemeClr val="bg1"/>
                </a:solidFill>
              </a:rPr>
              <a:t>Elie </a:t>
            </a:r>
            <a:r>
              <a:rPr lang="en-US" sz="1800" b="1" dirty="0" err="1">
                <a:solidFill>
                  <a:schemeClr val="bg1"/>
                </a:solidFill>
              </a:rPr>
              <a:t>Jreij</a:t>
            </a:r>
            <a:r>
              <a:rPr lang="en-US" sz="1800" b="1" dirty="0">
                <a:solidFill>
                  <a:schemeClr val="bg1"/>
                </a:solidFill>
              </a:rPr>
              <a:t>  </a:t>
            </a:r>
            <a:r>
              <a:rPr lang="en-US" sz="1800" dirty="0">
                <a:solidFill>
                  <a:schemeClr val="bg1"/>
                </a:solidFill>
              </a:rPr>
              <a:t>VP, Fellow (DELL)</a:t>
            </a:r>
          </a:p>
        </p:txBody>
      </p:sp>
    </p:spTree>
    <p:extLst>
      <p:ext uri="{BB962C8B-B14F-4D97-AF65-F5344CB8AC3E}">
        <p14:creationId xmlns:p14="http://schemas.microsoft.com/office/powerpoint/2010/main" val="96641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C02F-48FE-4109-AAD4-859515E92255}"/>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02CB9645-430F-48F6-ACA5-B75D1F00EAEB}"/>
              </a:ext>
            </a:extLst>
          </p:cNvPr>
          <p:cNvSpPr>
            <a:spLocks noGrp="1"/>
          </p:cNvSpPr>
          <p:nvPr>
            <p:ph type="body" idx="1"/>
          </p:nvPr>
        </p:nvSpPr>
        <p:spPr/>
        <p:txBody>
          <a:bodyPr/>
          <a:lstStyle/>
          <a:p>
            <a:r>
              <a:rPr lang="en-US" dirty="0"/>
              <a:t>Special thanks to all of the collaborators, mentors, and co-travelers.</a:t>
            </a:r>
          </a:p>
        </p:txBody>
      </p:sp>
    </p:spTree>
    <p:extLst>
      <p:ext uri="{BB962C8B-B14F-4D97-AF65-F5344CB8AC3E}">
        <p14:creationId xmlns:p14="http://schemas.microsoft.com/office/powerpoint/2010/main" val="334892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C02F-48FE-4109-AAD4-859515E92255}"/>
              </a:ext>
            </a:extLst>
          </p:cNvPr>
          <p:cNvSpPr>
            <a:spLocks noGrp="1"/>
          </p:cNvSpPr>
          <p:nvPr>
            <p:ph type="title"/>
          </p:nvPr>
        </p:nvSpPr>
        <p:spPr/>
        <p:txBody>
          <a:bodyPr/>
          <a:lstStyle/>
          <a:p>
            <a:r>
              <a:rPr lang="en-US" dirty="0"/>
              <a:t>Appendix Material</a:t>
            </a:r>
          </a:p>
        </p:txBody>
      </p:sp>
      <p:sp>
        <p:nvSpPr>
          <p:cNvPr id="3" name="Text Placeholder 2">
            <a:extLst>
              <a:ext uri="{FF2B5EF4-FFF2-40B4-BE49-F238E27FC236}">
                <a16:creationId xmlns:a16="http://schemas.microsoft.com/office/drawing/2014/main" id="{02CB9645-430F-48F6-ACA5-B75D1F00EAEB}"/>
              </a:ext>
            </a:extLst>
          </p:cNvPr>
          <p:cNvSpPr>
            <a:spLocks noGrp="1"/>
          </p:cNvSpPr>
          <p:nvPr>
            <p:ph type="body" idx="1"/>
          </p:nvPr>
        </p:nvSpPr>
        <p:spPr>
          <a:xfrm>
            <a:off x="607484" y="4321533"/>
            <a:ext cx="10363200" cy="2063225"/>
          </a:xfrm>
        </p:spPr>
        <p:txBody>
          <a:bodyPr/>
          <a:lstStyle/>
          <a:p>
            <a:r>
              <a:rPr lang="en-US" dirty="0"/>
              <a:t>The content below is included to provide additional context and answers to potential questions. The notes on the slides are to provide context for offline reading. Please feel free to setup 1:1s to get deeper detail into any particular items.</a:t>
            </a:r>
          </a:p>
          <a:p>
            <a:r>
              <a:rPr lang="en-US" dirty="0"/>
              <a:t>We embrace the inclusion of additional ideas or approaches, so please feel free to discuss additions in follow up meetings.</a:t>
            </a:r>
          </a:p>
        </p:txBody>
      </p:sp>
    </p:spTree>
    <p:extLst>
      <p:ext uri="{BB962C8B-B14F-4D97-AF65-F5344CB8AC3E}">
        <p14:creationId xmlns:p14="http://schemas.microsoft.com/office/powerpoint/2010/main" val="255067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a:t>
            </a:fld>
            <a:endParaRPr lang="en-US" dirty="0"/>
          </a:p>
        </p:txBody>
      </p:sp>
      <p:sp>
        <p:nvSpPr>
          <p:cNvPr id="3" name="Title 2"/>
          <p:cNvSpPr>
            <a:spLocks noGrp="1"/>
          </p:cNvSpPr>
          <p:nvPr>
            <p:ph type="title"/>
          </p:nvPr>
        </p:nvSpPr>
        <p:spPr>
          <a:xfrm>
            <a:off x="316667" y="14725"/>
            <a:ext cx="10972800" cy="1158240"/>
          </a:xfrm>
        </p:spPr>
        <p:txBody>
          <a:bodyPr/>
          <a:lstStyle/>
          <a:p>
            <a:r>
              <a:rPr lang="en-US" dirty="0"/>
              <a:t>STG Pathfinding Update</a:t>
            </a:r>
          </a:p>
        </p:txBody>
      </p:sp>
      <p:graphicFrame>
        <p:nvGraphicFramePr>
          <p:cNvPr id="5" name="Group 61"/>
          <p:cNvGraphicFramePr>
            <a:graphicFrameLocks noGrp="1"/>
          </p:cNvGraphicFramePr>
          <p:nvPr>
            <p:extLst>
              <p:ext uri="{D42A27DB-BD31-4B8C-83A1-F6EECF244321}">
                <p14:modId xmlns:p14="http://schemas.microsoft.com/office/powerpoint/2010/main" val="1908793630"/>
              </p:ext>
            </p:extLst>
          </p:nvPr>
        </p:nvGraphicFramePr>
        <p:xfrm>
          <a:off x="112906" y="862769"/>
          <a:ext cx="11966188" cy="5222810"/>
        </p:xfrm>
        <a:graphic>
          <a:graphicData uri="http://schemas.openxmlformats.org/drawingml/2006/table">
            <a:tbl>
              <a:tblPr/>
              <a:tblGrid>
                <a:gridCol w="2720729">
                  <a:extLst>
                    <a:ext uri="{9D8B030D-6E8A-4147-A177-3AD203B41FA5}">
                      <a16:colId xmlns:a16="http://schemas.microsoft.com/office/drawing/2014/main" val="20000"/>
                    </a:ext>
                  </a:extLst>
                </a:gridCol>
                <a:gridCol w="9245459">
                  <a:extLst>
                    <a:ext uri="{9D8B030D-6E8A-4147-A177-3AD203B41FA5}">
                      <a16:colId xmlns:a16="http://schemas.microsoft.com/office/drawing/2014/main" val="20001"/>
                    </a:ext>
                  </a:extLst>
                </a:gridCol>
              </a:tblGrid>
              <a:tr h="427802">
                <a:tc>
                  <a:txBody>
                    <a:bodyPr/>
                    <a:lstStyle/>
                    <a:p>
                      <a:pPr marL="0" marR="0" lvl="0" indent="0" algn="l" defTabSz="914400" rtl="0" eaLnBrk="0" fontAlgn="base" latinLnBrk="0" hangingPunct="0">
                        <a:lnSpc>
                          <a:spcPct val="100000"/>
                        </a:lnSpc>
                        <a:spcBef>
                          <a:spcPct val="6000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cs typeface="Arial" pitchFamily="34" charset="0"/>
                        </a:rPr>
                        <a:t>Pathfinding Project Name</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Tx/>
                        <a:buSzTx/>
                        <a:buFontTx/>
                        <a:buNone/>
                        <a:tabLst/>
                      </a:pPr>
                      <a:r>
                        <a:rPr lang="en-US" sz="1600" kern="1200" dirty="0">
                          <a:solidFill>
                            <a:schemeClr val="bg1"/>
                          </a:solidFill>
                          <a:latin typeface="+mn-lt"/>
                          <a:ea typeface="+mn-ea"/>
                          <a:cs typeface="+mn-cs"/>
                        </a:rPr>
                        <a:t>Rapid Analysis-Automation For Developers (RAAD) </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9316">
                <a:tc>
                  <a:txBody>
                    <a:bodyPr/>
                    <a:lstStyle/>
                    <a:p>
                      <a:pPr marL="0" marR="0" lvl="0" indent="0" algn="l" defTabSz="914400" rtl="0" eaLnBrk="0" fontAlgn="base" latinLnBrk="0" hangingPunct="0">
                        <a:lnSpc>
                          <a:spcPct val="100000"/>
                        </a:lnSpc>
                        <a:spcBef>
                          <a:spcPct val="6000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cs typeface="Arial" pitchFamily="34" charset="0"/>
                        </a:rPr>
                        <a:t>Project Timeline</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Tx/>
                        <a:buSzTx/>
                        <a:buFontTx/>
                        <a:buNone/>
                        <a:tabLst/>
                        <a:defRPr/>
                      </a:pPr>
                      <a:r>
                        <a:rPr kumimoji="0" lang="en-US" sz="1400" b="0" i="0" u="none" strike="noStrike" kern="1200" cap="none" normalizeH="0" baseline="0" dirty="0">
                          <a:ln>
                            <a:noFill/>
                          </a:ln>
                          <a:solidFill>
                            <a:schemeClr val="bg1"/>
                          </a:solidFill>
                          <a:effectLst/>
                          <a:latin typeface="Verdana" pitchFamily="34" charset="0"/>
                          <a:ea typeface="+mn-ea"/>
                          <a:cs typeface="Arial" pitchFamily="34" charset="0"/>
                        </a:rPr>
                        <a:t>Approval + 5 Quarters</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0295">
                <a:tc>
                  <a:txBody>
                    <a:bodyPr/>
                    <a:lstStyle/>
                    <a:p>
                      <a:pPr marL="0" marR="0" lvl="0" indent="0" algn="l" defTabSz="914400" rtl="0" eaLnBrk="0" fontAlgn="base" latinLnBrk="0" hangingPunct="0">
                        <a:lnSpc>
                          <a:spcPct val="100000"/>
                        </a:lnSpc>
                        <a:spcBef>
                          <a:spcPct val="60000"/>
                        </a:spcBef>
                        <a:spcAft>
                          <a:spcPct val="0"/>
                        </a:spcAft>
                        <a:buClrTx/>
                        <a:buSzTx/>
                        <a:buFontTx/>
                        <a:buNone/>
                        <a:tabLst/>
                      </a:pPr>
                      <a:r>
                        <a:rPr kumimoji="0" lang="en-US" sz="1400" b="1" i="0" u="none" strike="noStrike" kern="1200" cap="none" normalizeH="0" baseline="0" dirty="0">
                          <a:ln>
                            <a:noFill/>
                          </a:ln>
                          <a:solidFill>
                            <a:schemeClr val="bg1"/>
                          </a:solidFill>
                          <a:effectLst/>
                          <a:latin typeface="Verdana" pitchFamily="34" charset="0"/>
                          <a:ea typeface="+mn-ea"/>
                          <a:cs typeface="Arial" pitchFamily="34" charset="0"/>
                        </a:rPr>
                        <a:t>Co-Travelers</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0"/>
                        </a:spcBef>
                        <a:spcAft>
                          <a:spcPct val="0"/>
                        </a:spcAft>
                        <a:buClrTx/>
                        <a:buSzTx/>
                        <a:buFontTx/>
                        <a:buNone/>
                        <a:tabLst/>
                      </a:pPr>
                      <a:r>
                        <a:rPr kumimoji="0" lang="en-US" sz="1400" b="0" i="0" u="none" strike="noStrike" kern="1200" cap="none" normalizeH="0" baseline="0" dirty="0">
                          <a:ln>
                            <a:noFill/>
                          </a:ln>
                          <a:solidFill>
                            <a:schemeClr val="bg1"/>
                          </a:solidFill>
                          <a:effectLst/>
                          <a:latin typeface="Verdana" pitchFamily="34" charset="0"/>
                          <a:ea typeface="+mn-ea"/>
                          <a:cs typeface="Arial" pitchFamily="34" charset="0"/>
                        </a:rPr>
                        <a:t>Analysis COE comprised of:  NSG, Intel Labs(IL), IAGS Tools, IT infrastructure, Validation, and CAPA Universities</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5332">
                <a:tc>
                  <a:txBody>
                    <a:bodyPr/>
                    <a:lstStyle/>
                    <a:p>
                      <a:pPr marL="0" marR="0" lvl="0" indent="0" algn="l" defTabSz="914400" rtl="0" eaLnBrk="0" fontAlgn="base" latinLnBrk="0" hangingPunct="0">
                        <a:lnSpc>
                          <a:spcPct val="100000"/>
                        </a:lnSpc>
                        <a:spcBef>
                          <a:spcPct val="60000"/>
                        </a:spcBef>
                        <a:spcAft>
                          <a:spcPct val="0"/>
                        </a:spcAft>
                        <a:buClrTx/>
                        <a:buSzTx/>
                        <a:buFontTx/>
                        <a:buNone/>
                        <a:tabLst/>
                        <a:defRPr/>
                      </a:pPr>
                      <a:r>
                        <a:rPr kumimoji="0" lang="en-US" sz="1400" b="1" i="0" u="none" strike="noStrike" kern="1200" cap="none" normalizeH="0" baseline="0" dirty="0">
                          <a:ln>
                            <a:noFill/>
                          </a:ln>
                          <a:solidFill>
                            <a:schemeClr val="bg1"/>
                          </a:solidFill>
                          <a:effectLst/>
                          <a:latin typeface="Verdana" pitchFamily="34" charset="0"/>
                          <a:ea typeface="+mn-ea"/>
                          <a:cs typeface="Arial" pitchFamily="34" charset="0"/>
                        </a:rPr>
                        <a:t>Targeted Product Intercept</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60000"/>
                        </a:spcBef>
                        <a:spcAft>
                          <a:spcPct val="0"/>
                        </a:spcAft>
                        <a:buClrTx/>
                        <a:buSzTx/>
                        <a:buFontTx/>
                        <a:buNone/>
                        <a:tabLst/>
                        <a:defRPr/>
                      </a:pPr>
                      <a:r>
                        <a:rPr kumimoji="0" lang="en-US" sz="1400" b="0" i="0" u="none" strike="noStrike" cap="none" normalizeH="0" baseline="0" dirty="0">
                          <a:ln>
                            <a:noFill/>
                          </a:ln>
                          <a:solidFill>
                            <a:schemeClr val="bg1"/>
                          </a:solidFill>
                          <a:effectLst/>
                          <a:latin typeface="Verdana" pitchFamily="34" charset="0"/>
                          <a:cs typeface="Arial" pitchFamily="34" charset="0"/>
                        </a:rPr>
                        <a:t>Lead trunk program at PF-Exit (Expect: </a:t>
                      </a:r>
                      <a:r>
                        <a:rPr kumimoji="0" lang="en-US" sz="1400" b="0" i="0" u="none" strike="noStrike" cap="none" normalizeH="0" baseline="0" dirty="0" err="1">
                          <a:ln>
                            <a:noFill/>
                          </a:ln>
                          <a:solidFill>
                            <a:schemeClr val="bg1"/>
                          </a:solidFill>
                          <a:effectLst/>
                          <a:latin typeface="Verdana" pitchFamily="34" charset="0"/>
                          <a:cs typeface="Arial" pitchFamily="34" charset="0"/>
                        </a:rPr>
                        <a:t>Huntsdale</a:t>
                      </a:r>
                      <a:r>
                        <a:rPr kumimoji="0" lang="en-US" sz="1400" b="0" i="0" u="none" strike="noStrike" cap="none" normalizeH="0" baseline="0" dirty="0">
                          <a:ln>
                            <a:noFill/>
                          </a:ln>
                          <a:solidFill>
                            <a:schemeClr val="bg1"/>
                          </a:solidFill>
                          <a:effectLst/>
                          <a:latin typeface="Verdana" pitchFamily="34" charset="0"/>
                          <a:cs typeface="Arial" pitchFamily="34" charset="0"/>
                        </a:rPr>
                        <a:t> and </a:t>
                      </a:r>
                      <a:r>
                        <a:rPr kumimoji="0" lang="en-US" sz="1400" b="0" i="0" u="none" strike="noStrike" cap="none" normalizeH="0" baseline="0" dirty="0" err="1">
                          <a:ln>
                            <a:noFill/>
                          </a:ln>
                          <a:solidFill>
                            <a:schemeClr val="bg1"/>
                          </a:solidFill>
                          <a:effectLst/>
                          <a:latin typeface="Verdana" pitchFamily="34" charset="0"/>
                          <a:cs typeface="Arial" pitchFamily="34" charset="0"/>
                        </a:rPr>
                        <a:t>Lakestream</a:t>
                      </a:r>
                      <a:r>
                        <a:rPr kumimoji="0" lang="en-US" sz="1400" b="0" i="0" u="none" strike="noStrike" cap="none" normalizeH="0" baseline="0" dirty="0">
                          <a:ln>
                            <a:noFill/>
                          </a:ln>
                          <a:solidFill>
                            <a:schemeClr val="bg1"/>
                          </a:solidFill>
                          <a:effectLst/>
                          <a:latin typeface="Verdana" pitchFamily="34" charset="0"/>
                          <a:cs typeface="Arial" pitchFamily="34" charset="0"/>
                        </a:rPr>
                        <a:t>)</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0943">
                <a:tc>
                  <a:txBody>
                    <a:bodyPr/>
                    <a:lstStyle/>
                    <a:p>
                      <a:pPr marL="0" marR="0" lvl="0" indent="0" algn="l" defTabSz="914400" rtl="0" eaLnBrk="0" fontAlgn="base" latinLnBrk="0" hangingPunct="0">
                        <a:lnSpc>
                          <a:spcPct val="100000"/>
                        </a:lnSpc>
                        <a:spcBef>
                          <a:spcPct val="6000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cs typeface="Arial" pitchFamily="34" charset="0"/>
                        </a:rPr>
                        <a:t>Recommender - the PI</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400" b="0" i="0" u="none" strike="noStrike" cap="none" normalizeH="0" baseline="0" dirty="0">
                          <a:ln>
                            <a:noFill/>
                          </a:ln>
                          <a:solidFill>
                            <a:schemeClr val="bg1"/>
                          </a:solidFill>
                          <a:effectLst/>
                          <a:latin typeface="Verdana" pitchFamily="34" charset="0"/>
                          <a:cs typeface="Arial" pitchFamily="34" charset="0"/>
                        </a:rPr>
                        <a:t>Joe Tarango</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0661">
                <a:tc>
                  <a:txBody>
                    <a:bodyPr/>
                    <a:lstStyle/>
                    <a:p>
                      <a:pPr marL="0" marR="0" lvl="0" indent="0" algn="l" defTabSz="914400" rtl="0" eaLnBrk="0" fontAlgn="base" latinLnBrk="0" hangingPunct="0">
                        <a:lnSpc>
                          <a:spcPct val="100000"/>
                        </a:lnSpc>
                        <a:spcBef>
                          <a:spcPct val="6000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cs typeface="Arial" pitchFamily="34" charset="0"/>
                        </a:rPr>
                        <a:t>Agreers</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75493"/>
                    </a:solidFill>
                  </a:tcPr>
                </a:tc>
                <a:tc>
                  <a:txBody>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400" b="0" i="0" u="none" strike="noStrike" cap="none" normalizeH="0" baseline="0" dirty="0">
                          <a:ln>
                            <a:noFill/>
                          </a:ln>
                          <a:solidFill>
                            <a:schemeClr val="bg1"/>
                          </a:solidFill>
                          <a:effectLst/>
                          <a:latin typeface="Verdana" pitchFamily="34" charset="0"/>
                          <a:cs typeface="Arial" pitchFamily="34" charset="0"/>
                        </a:rPr>
                        <a:t>DND (Marcus Junered), IL Sr. Fellow (Pradeep Dubey)</a:t>
                      </a:r>
                      <a:endParaRPr kumimoji="0" lang="en-US" sz="1400" b="0" i="0" u="none" strike="noStrike" kern="1200" cap="none" normalizeH="0" baseline="0" dirty="0">
                        <a:ln>
                          <a:noFill/>
                        </a:ln>
                        <a:solidFill>
                          <a:srgbClr val="FF0000"/>
                        </a:solidFill>
                        <a:effectLst/>
                        <a:latin typeface="Verdana" pitchFamily="34" charset="0"/>
                        <a:ea typeface="+mn-ea"/>
                        <a:cs typeface="Arial" pitchFamily="34" charset="0"/>
                      </a:endParaRP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27850">
                <a:tc>
                  <a:txBody>
                    <a:bodyPr/>
                    <a:lstStyle/>
                    <a:p>
                      <a:pPr marL="0" marR="0" lvl="0" indent="0" algn="l" defTabSz="914400" rtl="0" eaLnBrk="0" fontAlgn="base" latinLnBrk="0" hangingPunct="0">
                        <a:lnSpc>
                          <a:spcPct val="100000"/>
                        </a:lnSpc>
                        <a:spcBef>
                          <a:spcPct val="6000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cs typeface="Arial" pitchFamily="34" charset="0"/>
                        </a:rPr>
                        <a:t>Performers – PI plus team</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400" b="0" i="0" u="none" strike="noStrike" cap="none" normalizeH="0" baseline="0" dirty="0">
                          <a:ln>
                            <a:noFill/>
                          </a:ln>
                          <a:solidFill>
                            <a:schemeClr val="bg1"/>
                          </a:solidFill>
                          <a:effectLst/>
                          <a:latin typeface="Verdana" pitchFamily="34" charset="0"/>
                          <a:cs typeface="Arial" pitchFamily="34" charset="0"/>
                        </a:rPr>
                        <a:t>STG: Joe Tarango, Jim Baca, Andrea Chamorro, Tyler Woods, Daniel </a:t>
                      </a:r>
                      <a:r>
                        <a:rPr kumimoji="0" lang="en-US" sz="1400" b="0" i="0" u="none" strike="noStrike" cap="none" normalizeH="0" baseline="0" dirty="0" err="1">
                          <a:ln>
                            <a:noFill/>
                          </a:ln>
                          <a:solidFill>
                            <a:schemeClr val="bg1"/>
                          </a:solidFill>
                          <a:effectLst/>
                          <a:latin typeface="Verdana" pitchFamily="34" charset="0"/>
                          <a:cs typeface="Arial" pitchFamily="34" charset="0"/>
                        </a:rPr>
                        <a:t>Garce</a:t>
                      </a:r>
                      <a:r>
                        <a:rPr kumimoji="0" lang="en-US" sz="1400" b="0" i="0" u="none" strike="noStrike" cap="none" normalizeH="0" baseline="0" dirty="0">
                          <a:ln>
                            <a:noFill/>
                          </a:ln>
                          <a:solidFill>
                            <a:schemeClr val="bg1"/>
                          </a:solidFill>
                          <a:effectLst/>
                          <a:latin typeface="Verdana" pitchFamily="34" charset="0"/>
                          <a:cs typeface="Arial" pitchFamily="34" charset="0"/>
                        </a:rPr>
                        <a:t>, </a:t>
                      </a:r>
                      <a:r>
                        <a:rPr kumimoji="0" lang="en-US" sz="1400" b="0" i="0" u="none" strike="noStrike" kern="1200" cap="none" normalizeH="0" baseline="0" dirty="0" err="1">
                          <a:ln>
                            <a:noFill/>
                          </a:ln>
                          <a:solidFill>
                            <a:schemeClr val="bg1"/>
                          </a:solidFill>
                          <a:effectLst/>
                          <a:latin typeface="Verdana" pitchFamily="34" charset="0"/>
                          <a:ea typeface="+mn-ea"/>
                          <a:cs typeface="Arial" pitchFamily="34" charset="0"/>
                        </a:rPr>
                        <a:t>PanteA</a:t>
                      </a:r>
                      <a:r>
                        <a:rPr kumimoji="0" lang="en-US" sz="1400" b="0" i="0" u="none" strike="noStrike" kern="1200" cap="none" normalizeH="0" baseline="0" dirty="0">
                          <a:ln>
                            <a:noFill/>
                          </a:ln>
                          <a:solidFill>
                            <a:schemeClr val="bg1"/>
                          </a:solidFill>
                          <a:effectLst/>
                          <a:latin typeface="Verdana" pitchFamily="34" charset="0"/>
                          <a:ea typeface="+mn-ea"/>
                          <a:cs typeface="Arial" pitchFamily="34" charset="0"/>
                        </a:rPr>
                        <a:t> Zardoshti</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0" i="0" u="none" strike="noStrike" cap="none" normalizeH="0" baseline="0" dirty="0">
                          <a:ln>
                            <a:noFill/>
                          </a:ln>
                          <a:solidFill>
                            <a:schemeClr val="bg1"/>
                          </a:solidFill>
                          <a:effectLst/>
                          <a:latin typeface="Verdana" pitchFamily="34" charset="0"/>
                          <a:cs typeface="Arial" pitchFamily="34" charset="0"/>
                        </a:rPr>
                        <a:t>DND: Alberto Sanchez (Triage Tool), Andy Sainz (Validation)</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1400" b="0" i="0" u="none" strike="noStrike" cap="none" normalizeH="0" baseline="0" dirty="0">
                          <a:ln>
                            <a:noFill/>
                          </a:ln>
                          <a:solidFill>
                            <a:schemeClr val="bg1"/>
                          </a:solidFill>
                          <a:effectLst/>
                          <a:latin typeface="Verdana" pitchFamily="34" charset="0"/>
                          <a:cs typeface="Arial" pitchFamily="34" charset="0"/>
                        </a:rPr>
                        <a:t>Intel Labs (Machine Programming – MP):</a:t>
                      </a:r>
                      <a:r>
                        <a:rPr kumimoji="0" lang="en-US" sz="1400" b="1" i="0" u="none" strike="noStrike" cap="none" normalizeH="0" baseline="0" dirty="0">
                          <a:ln>
                            <a:noFill/>
                          </a:ln>
                          <a:solidFill>
                            <a:schemeClr val="bg1"/>
                          </a:solidFill>
                          <a:effectLst/>
                          <a:latin typeface="Verdana" pitchFamily="34" charset="0"/>
                          <a:cs typeface="Arial" pitchFamily="34" charset="0"/>
                        </a:rPr>
                        <a:t> </a:t>
                      </a:r>
                      <a:r>
                        <a:rPr kumimoji="0" lang="en-US" sz="1400" b="0" i="0" u="none" strike="noStrike" cap="none" normalizeH="0" baseline="0" dirty="0">
                          <a:ln>
                            <a:noFill/>
                          </a:ln>
                          <a:solidFill>
                            <a:schemeClr val="bg1"/>
                          </a:solidFill>
                          <a:effectLst/>
                          <a:latin typeface="Verdana" pitchFamily="34" charset="0"/>
                          <a:cs typeface="Arial" pitchFamily="34" charset="0"/>
                        </a:rPr>
                        <a:t>Justin Gottschlich + team</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1400" b="0" i="0" u="none" strike="noStrike" cap="none" normalizeH="0" baseline="0" dirty="0">
                          <a:ln>
                            <a:noFill/>
                          </a:ln>
                          <a:solidFill>
                            <a:schemeClr val="bg1"/>
                          </a:solidFill>
                          <a:effectLst/>
                          <a:latin typeface="Verdana" pitchFamily="34" charset="0"/>
                          <a:cs typeface="Arial" pitchFamily="34" charset="0"/>
                        </a:rPr>
                        <a:t>NSG Data Lake: Kathryn Carruthers </a:t>
                      </a:r>
                    </a:p>
                    <a:p>
                      <a:pPr marL="0" marR="0" lvl="0" indent="0" algn="l" defTabSz="914400" rtl="0" eaLnBrk="1" fontAlgn="base" latinLnBrk="0" hangingPunct="1">
                        <a:lnSpc>
                          <a:spcPct val="100000"/>
                        </a:lnSpc>
                        <a:spcBef>
                          <a:spcPts val="0"/>
                        </a:spcBef>
                        <a:spcAft>
                          <a:spcPct val="0"/>
                        </a:spcAft>
                        <a:buClrTx/>
                        <a:buSzTx/>
                        <a:buFontTx/>
                        <a:buNone/>
                        <a:tabLst/>
                      </a:pPr>
                      <a:r>
                        <a:rPr kumimoji="0" lang="en-US" sz="1400" b="0" i="0" u="none" strike="noStrike" cap="none" normalizeH="0" baseline="0" dirty="0">
                          <a:ln>
                            <a:noFill/>
                          </a:ln>
                          <a:solidFill>
                            <a:schemeClr val="bg1"/>
                          </a:solidFill>
                          <a:effectLst/>
                          <a:latin typeface="Verdana" pitchFamily="34" charset="0"/>
                          <a:cs typeface="Arial" pitchFamily="34" charset="0"/>
                        </a:rPr>
                        <a:t>IT Data Lake/Infrastructure: Nitin Jain</a:t>
                      </a:r>
                    </a:p>
                    <a:p>
                      <a:pPr marL="0" marR="0" lvl="0" indent="0" algn="l" defTabSz="914400" rtl="0" eaLnBrk="1" fontAlgn="base" latinLnBrk="0" hangingPunct="1">
                        <a:lnSpc>
                          <a:spcPct val="100000"/>
                        </a:lnSpc>
                        <a:spcBef>
                          <a:spcPts val="0"/>
                        </a:spcBef>
                        <a:spcAft>
                          <a:spcPct val="0"/>
                        </a:spcAft>
                        <a:buClrTx/>
                        <a:buSzTx/>
                        <a:buFont typeface="Arial" panose="020B0604020202020204" pitchFamily="34" charset="0"/>
                        <a:buNone/>
                        <a:tabLst/>
                      </a:pPr>
                      <a:r>
                        <a:rPr kumimoji="0" lang="en-US" sz="1400" b="0" i="0" u="none" strike="noStrike" cap="none" normalizeH="0" baseline="0" dirty="0">
                          <a:ln>
                            <a:noFill/>
                          </a:ln>
                          <a:solidFill>
                            <a:schemeClr val="bg1"/>
                          </a:solidFill>
                          <a:effectLst/>
                          <a:latin typeface="Verdana" pitchFamily="34" charset="0"/>
                          <a:cs typeface="Arial" pitchFamily="34" charset="0"/>
                        </a:rPr>
                        <a:t>IAGS: Paul Petersen </a:t>
                      </a:r>
                    </a:p>
                  </a:txBody>
                  <a:tcPr marL="121920" marR="121920"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4907">
                <a:tc>
                  <a:txBody>
                    <a:bodyPr/>
                    <a:lstStyle/>
                    <a:p>
                      <a:pPr marL="0" marR="0" lvl="0" indent="0" algn="l" defTabSz="914400" rtl="0" eaLnBrk="0" fontAlgn="base" latinLnBrk="0" hangingPunct="0">
                        <a:lnSpc>
                          <a:spcPct val="100000"/>
                        </a:lnSpc>
                        <a:spcBef>
                          <a:spcPct val="6000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cs typeface="Arial" pitchFamily="34" charset="0"/>
                        </a:rPr>
                        <a:t>Inputs</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60000"/>
                        </a:spcBef>
                        <a:spcAft>
                          <a:spcPct val="0"/>
                        </a:spcAft>
                        <a:buClrTx/>
                        <a:buSzTx/>
                        <a:buFontTx/>
                        <a:buNone/>
                        <a:tabLst/>
                        <a:defRPr/>
                      </a:pPr>
                      <a:r>
                        <a:rPr kumimoji="0" lang="en-US" sz="1400" b="0" i="0" u="none" strike="noStrike" cap="none" normalizeH="0" baseline="0" dirty="0">
                          <a:ln>
                            <a:noFill/>
                          </a:ln>
                          <a:solidFill>
                            <a:schemeClr val="bg1"/>
                          </a:solidFill>
                          <a:effectLst/>
                          <a:latin typeface="Verdana" pitchFamily="34" charset="0"/>
                          <a:cs typeface="Arial" pitchFamily="34" charset="0"/>
                        </a:rPr>
                        <a:t>Customers (Marcus, Robbie, Tim Rothman, Justin, Paul, Charles, Kathryn)</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0943">
                <a:tc>
                  <a:txBody>
                    <a:bodyPr/>
                    <a:lstStyle/>
                    <a:p>
                      <a:pPr marL="0" marR="0" lvl="0" indent="0" algn="l" defTabSz="914400" rtl="0" eaLnBrk="0" fontAlgn="base" latinLnBrk="0" hangingPunct="0">
                        <a:lnSpc>
                          <a:spcPct val="100000"/>
                        </a:lnSpc>
                        <a:spcBef>
                          <a:spcPct val="6000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cs typeface="Arial" pitchFamily="34" charset="0"/>
                        </a:rPr>
                        <a:t>Decider</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9900"/>
                    </a:solidFill>
                  </a:tcPr>
                </a:tc>
                <a:tc>
                  <a:txBody>
                    <a:bodyPr/>
                    <a:lstStyle/>
                    <a:p>
                      <a:pPr marL="0" marR="0" lvl="0" indent="0" algn="l" defTabSz="914400" rtl="0" eaLnBrk="1" fontAlgn="base" latinLnBrk="0" hangingPunct="1">
                        <a:lnSpc>
                          <a:spcPct val="100000"/>
                        </a:lnSpc>
                        <a:spcBef>
                          <a:spcPct val="60000"/>
                        </a:spcBef>
                        <a:spcAft>
                          <a:spcPct val="0"/>
                        </a:spcAft>
                        <a:buClrTx/>
                        <a:buSzTx/>
                        <a:buFontTx/>
                        <a:buNone/>
                        <a:tabLst/>
                      </a:pPr>
                      <a:r>
                        <a:rPr kumimoji="0" lang="en-US" sz="1400" b="0" i="0" u="none" strike="noStrike" cap="none" normalizeH="0" baseline="0" dirty="0">
                          <a:ln>
                            <a:noFill/>
                          </a:ln>
                          <a:solidFill>
                            <a:schemeClr val="bg1"/>
                          </a:solidFill>
                          <a:effectLst/>
                          <a:latin typeface="Verdana" pitchFamily="34" charset="0"/>
                          <a:cs typeface="Arial" pitchFamily="34" charset="0"/>
                        </a:rPr>
                        <a:t>Frank Hady</a:t>
                      </a:r>
                    </a:p>
                  </a:txBody>
                  <a:tcPr marL="121920" marR="121920" marT="45715" marB="457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824151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6375-F953-4A10-B377-F2289169E148}"/>
              </a:ext>
            </a:extLst>
          </p:cNvPr>
          <p:cNvSpPr>
            <a:spLocks noGrp="1"/>
          </p:cNvSpPr>
          <p:nvPr>
            <p:ph type="title"/>
          </p:nvPr>
        </p:nvSpPr>
        <p:spPr>
          <a:xfrm>
            <a:off x="609600" y="2433895"/>
            <a:ext cx="10972800" cy="1158240"/>
          </a:xfrm>
        </p:spPr>
        <p:txBody>
          <a:bodyPr/>
          <a:lstStyle/>
          <a:p>
            <a:pPr algn="ctr"/>
            <a:r>
              <a:rPr lang="en-US" dirty="0"/>
              <a:t>Appendix Material</a:t>
            </a:r>
          </a:p>
        </p:txBody>
      </p:sp>
      <p:sp>
        <p:nvSpPr>
          <p:cNvPr id="4" name="Slide Number Placeholder 3">
            <a:extLst>
              <a:ext uri="{FF2B5EF4-FFF2-40B4-BE49-F238E27FC236}">
                <a16:creationId xmlns:a16="http://schemas.microsoft.com/office/drawing/2014/main" id="{5A52EA7F-C90C-4BC0-A6C4-00A205929117}"/>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20</a:t>
            </a:fld>
            <a:endParaRPr lang="en-US" dirty="0"/>
          </a:p>
        </p:txBody>
      </p:sp>
    </p:spTree>
    <p:extLst>
      <p:ext uri="{BB962C8B-B14F-4D97-AF65-F5344CB8AC3E}">
        <p14:creationId xmlns:p14="http://schemas.microsoft.com/office/powerpoint/2010/main" val="16475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9E46-14AB-4AC0-8B88-56B40D90BC2E}"/>
              </a:ext>
            </a:extLst>
          </p:cNvPr>
          <p:cNvSpPr>
            <a:spLocks noGrp="1"/>
          </p:cNvSpPr>
          <p:nvPr>
            <p:ph type="title"/>
          </p:nvPr>
        </p:nvSpPr>
        <p:spPr>
          <a:xfrm>
            <a:off x="513904" y="201837"/>
            <a:ext cx="11696651" cy="674605"/>
          </a:xfrm>
        </p:spPr>
        <p:txBody>
          <a:bodyPr/>
          <a:lstStyle/>
          <a:p>
            <a:r>
              <a:rPr lang="en-US" sz="2400" dirty="0"/>
              <a:t>Background : Quantification of the </a:t>
            </a:r>
            <a:r>
              <a:rPr lang="en-US" sz="2400" b="1" u="sng" dirty="0"/>
              <a:t>Global</a:t>
            </a:r>
            <a:r>
              <a:rPr lang="en-US" sz="2400" dirty="0"/>
              <a:t> costs associated with Development</a:t>
            </a:r>
            <a:endParaRPr lang="en-US" sz="1600" dirty="0"/>
          </a:p>
        </p:txBody>
      </p:sp>
      <p:sp>
        <p:nvSpPr>
          <p:cNvPr id="4" name="Slide Number Placeholder 3">
            <a:extLst>
              <a:ext uri="{FF2B5EF4-FFF2-40B4-BE49-F238E27FC236}">
                <a16:creationId xmlns:a16="http://schemas.microsoft.com/office/drawing/2014/main" id="{A53EEDB3-6477-40DA-8AB8-A8565C22EB0F}"/>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21</a:t>
            </a:fld>
            <a:endParaRPr lang="en-US" dirty="0"/>
          </a:p>
        </p:txBody>
      </p:sp>
      <p:sp>
        <p:nvSpPr>
          <p:cNvPr id="5" name="Rectangle 2">
            <a:extLst>
              <a:ext uri="{FF2B5EF4-FFF2-40B4-BE49-F238E27FC236}">
                <a16:creationId xmlns:a16="http://schemas.microsoft.com/office/drawing/2014/main" id="{57566009-4696-4F67-9018-F543C855F08E}"/>
              </a:ext>
            </a:extLst>
          </p:cNvPr>
          <p:cNvSpPr>
            <a:spLocks noChangeArrowheads="1"/>
          </p:cNvSpPr>
          <p:nvPr/>
        </p:nvSpPr>
        <p:spPr bwMode="auto">
          <a:xfrm>
            <a:off x="8966286" y="72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13065A97-D08A-40F3-884C-3B108D056019}"/>
              </a:ext>
            </a:extLst>
          </p:cNvPr>
          <p:cNvPicPr>
            <a:picLocks noChangeAspect="1"/>
          </p:cNvPicPr>
          <p:nvPr/>
        </p:nvPicPr>
        <p:blipFill>
          <a:blip r:embed="rId3"/>
          <a:stretch>
            <a:fillRect/>
          </a:stretch>
        </p:blipFill>
        <p:spPr>
          <a:xfrm>
            <a:off x="4344448" y="876442"/>
            <a:ext cx="7797792" cy="4908588"/>
          </a:xfrm>
          <a:prstGeom prst="rect">
            <a:avLst/>
          </a:prstGeom>
        </p:spPr>
      </p:pic>
      <p:sp>
        <p:nvSpPr>
          <p:cNvPr id="7" name="Oval 6">
            <a:extLst>
              <a:ext uri="{FF2B5EF4-FFF2-40B4-BE49-F238E27FC236}">
                <a16:creationId xmlns:a16="http://schemas.microsoft.com/office/drawing/2014/main" id="{ED2563BB-E3C6-4352-92EA-1795695CE271}"/>
              </a:ext>
            </a:extLst>
          </p:cNvPr>
          <p:cNvSpPr/>
          <p:nvPr/>
        </p:nvSpPr>
        <p:spPr>
          <a:xfrm>
            <a:off x="8282153" y="2249215"/>
            <a:ext cx="2070538" cy="1103586"/>
          </a:xfrm>
          <a:prstGeom prst="ellipse">
            <a:avLst/>
          </a:prstGeom>
          <a:noFill/>
          <a:ln w="571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4C1216-542F-40B9-A6CD-CD51F6F185B0}"/>
              </a:ext>
            </a:extLst>
          </p:cNvPr>
          <p:cNvSpPr/>
          <p:nvPr/>
        </p:nvSpPr>
        <p:spPr>
          <a:xfrm>
            <a:off x="151849" y="5983573"/>
            <a:ext cx="11652336" cy="430887"/>
          </a:xfrm>
          <a:prstGeom prst="rect">
            <a:avLst/>
          </a:prstGeom>
        </p:spPr>
        <p:txBody>
          <a:bodyPr wrap="square">
            <a:spAutoFit/>
          </a:bodyPr>
          <a:lstStyle/>
          <a:p>
            <a:r>
              <a:rPr lang="en-US" altLang="en-US" sz="1100" dirty="0">
                <a:solidFill>
                  <a:schemeClr val="bg1"/>
                </a:solidFill>
                <a:ea typeface="Intel Clear"/>
                <a:cs typeface="Arial" panose="020B0604020202020204" pitchFamily="34" charset="0"/>
              </a:rPr>
              <a:t>Reference:  Britton, T., </a:t>
            </a:r>
            <a:r>
              <a:rPr lang="en-US" altLang="en-US" sz="1100" dirty="0" err="1">
                <a:solidFill>
                  <a:schemeClr val="bg1"/>
                </a:solidFill>
                <a:ea typeface="Intel Clear"/>
                <a:cs typeface="Arial" panose="020B0604020202020204" pitchFamily="34" charset="0"/>
              </a:rPr>
              <a:t>Jeng</a:t>
            </a:r>
            <a:r>
              <a:rPr lang="en-US" altLang="en-US" sz="1100" dirty="0">
                <a:solidFill>
                  <a:schemeClr val="bg1"/>
                </a:solidFill>
                <a:ea typeface="Intel Clear"/>
                <a:cs typeface="Arial" panose="020B0604020202020204" pitchFamily="34" charset="0"/>
              </a:rPr>
              <a:t>, L., Carver, G., </a:t>
            </a:r>
            <a:r>
              <a:rPr lang="en-US" altLang="en-US" sz="1100" dirty="0" err="1">
                <a:solidFill>
                  <a:schemeClr val="bg1"/>
                </a:solidFill>
                <a:ea typeface="Intel Clear"/>
                <a:cs typeface="Arial" panose="020B0604020202020204" pitchFamily="34" charset="0"/>
              </a:rPr>
              <a:t>Cheak</a:t>
            </a:r>
            <a:r>
              <a:rPr lang="en-US" altLang="en-US" sz="1100" dirty="0">
                <a:solidFill>
                  <a:schemeClr val="bg1"/>
                </a:solidFill>
                <a:ea typeface="Intel Clear"/>
                <a:cs typeface="Arial" panose="020B0604020202020204" pitchFamily="34" charset="0"/>
              </a:rPr>
              <a:t>, P. &amp; </a:t>
            </a:r>
            <a:r>
              <a:rPr lang="en-US" altLang="en-US" sz="1100" dirty="0" err="1">
                <a:solidFill>
                  <a:schemeClr val="bg1"/>
                </a:solidFill>
                <a:ea typeface="Intel Clear"/>
                <a:cs typeface="Arial" panose="020B0604020202020204" pitchFamily="34" charset="0"/>
              </a:rPr>
              <a:t>Katzenellenbogen</a:t>
            </a:r>
            <a:r>
              <a:rPr lang="en-US" altLang="en-US" sz="1100" dirty="0">
                <a:solidFill>
                  <a:schemeClr val="bg1"/>
                </a:solidFill>
                <a:ea typeface="Intel Clear"/>
                <a:cs typeface="Arial" panose="020B0604020202020204" pitchFamily="34" charset="0"/>
              </a:rPr>
              <a:t>, T. (2013) </a:t>
            </a:r>
            <a:r>
              <a:rPr lang="en-US" altLang="en-US" sz="1100" dirty="0">
                <a:solidFill>
                  <a:schemeClr val="bg1"/>
                </a:solidFill>
                <a:ea typeface="Intel Clear"/>
                <a:cs typeface="Arial" panose="020B0604020202020204" pitchFamily="34" charset="0"/>
                <a:hlinkClick r:id="rId4">
                  <a:extLst>
                    <a:ext uri="{A12FA001-AC4F-418D-AE19-62706E023703}">
                      <ahyp:hlinkClr xmlns:ahyp="http://schemas.microsoft.com/office/drawing/2018/hyperlinkcolor" val="tx"/>
                    </a:ext>
                  </a:extLst>
                </a:hlinkClick>
              </a:rPr>
              <a:t>Reversible Debugging Software: Quantify the time and cost saved using reversible debuggers</a:t>
            </a:r>
            <a:endParaRPr lang="en-US" altLang="en-US" sz="1100" dirty="0">
              <a:solidFill>
                <a:schemeClr val="bg1"/>
              </a:solidFill>
              <a:ea typeface="Intel Clear"/>
              <a:cs typeface="Arial" panose="020B0604020202020204" pitchFamily="34" charset="0"/>
            </a:endParaRPr>
          </a:p>
          <a:p>
            <a:r>
              <a:rPr lang="fr-FR" sz="1100" dirty="0">
                <a:solidFill>
                  <a:schemeClr val="bg1"/>
                </a:solidFill>
              </a:rPr>
              <a:t>Source: Evans Data Corporation (2012), </a:t>
            </a:r>
            <a:r>
              <a:rPr lang="fr-FR" sz="1100" dirty="0" err="1">
                <a:solidFill>
                  <a:schemeClr val="bg1"/>
                </a:solidFill>
              </a:rPr>
              <a:t>Payscale</a:t>
            </a:r>
            <a:r>
              <a:rPr lang="fr-FR" sz="1100" dirty="0">
                <a:solidFill>
                  <a:schemeClr val="bg1"/>
                </a:solidFill>
              </a:rPr>
              <a:t> (2012),  RTI (2002), CVP </a:t>
            </a:r>
            <a:r>
              <a:rPr lang="fr-FR" sz="1100" dirty="0" err="1">
                <a:solidFill>
                  <a:schemeClr val="bg1"/>
                </a:solidFill>
              </a:rPr>
              <a:t>Surveys</a:t>
            </a:r>
            <a:r>
              <a:rPr lang="fr-FR" sz="1100" dirty="0">
                <a:solidFill>
                  <a:schemeClr val="bg1"/>
                </a:solidFill>
              </a:rPr>
              <a:t> (2012)</a:t>
            </a:r>
            <a:endParaRPr lang="en-US" sz="1100" dirty="0">
              <a:solidFill>
                <a:schemeClr val="bg1"/>
              </a:solidFill>
            </a:endParaRPr>
          </a:p>
        </p:txBody>
      </p:sp>
      <p:sp>
        <p:nvSpPr>
          <p:cNvPr id="8" name="Rectangle 7">
            <a:extLst>
              <a:ext uri="{FF2B5EF4-FFF2-40B4-BE49-F238E27FC236}">
                <a16:creationId xmlns:a16="http://schemas.microsoft.com/office/drawing/2014/main" id="{D777CE7B-F9FB-4DCB-BC88-87FE7AC95A99}"/>
              </a:ext>
            </a:extLst>
          </p:cNvPr>
          <p:cNvSpPr/>
          <p:nvPr/>
        </p:nvSpPr>
        <p:spPr>
          <a:xfrm>
            <a:off x="208371" y="876442"/>
            <a:ext cx="4124284" cy="4832092"/>
          </a:xfrm>
          <a:prstGeom prst="rect">
            <a:avLst/>
          </a:prstGeom>
        </p:spPr>
        <p:txBody>
          <a:bodyPr wrap="square">
            <a:spAutoFit/>
          </a:bodyPr>
          <a:lstStyle/>
          <a:p>
            <a:pPr lvl="0" defTabSz="914400" eaLnBrk="0" fontAlgn="base" hangingPunct="0">
              <a:spcBef>
                <a:spcPct val="0"/>
              </a:spcBef>
              <a:spcAft>
                <a:spcPct val="0"/>
              </a:spcAft>
            </a:pPr>
            <a:r>
              <a:rPr lang="en-US" altLang="en-US" sz="1800" dirty="0">
                <a:solidFill>
                  <a:schemeClr val="bg1"/>
                </a:solidFill>
                <a:cs typeface="Times New Roman" panose="02020603050405020304" pitchFamily="18" charset="0"/>
              </a:rPr>
              <a:t>University of Cambridge Case Study</a:t>
            </a:r>
          </a:p>
          <a:p>
            <a:pPr marL="342900" lvl="0" indent="-342900" defTabSz="914400" eaLnBrk="0" fontAlgn="base" hangingPunct="0">
              <a:spcBef>
                <a:spcPct val="0"/>
              </a:spcBef>
              <a:spcAft>
                <a:spcPct val="0"/>
              </a:spcAft>
              <a:buFont typeface="Arial" panose="020B0604020202020204" pitchFamily="34" charset="0"/>
              <a:buChar char="•"/>
            </a:pPr>
            <a:r>
              <a:rPr lang="en-US" altLang="en-US" sz="1600" dirty="0">
                <a:solidFill>
                  <a:schemeClr val="bg1"/>
                </a:solidFill>
                <a:cs typeface="Times New Roman" panose="02020603050405020304" pitchFamily="18" charset="0"/>
              </a:rPr>
              <a:t>US$156 Billion per year Wages-only estimated cost of debugging</a:t>
            </a:r>
          </a:p>
          <a:p>
            <a:pPr marL="342900" lvl="0" indent="-342900" defTabSz="914400" eaLnBrk="0" fontAlgn="base" hangingPunct="0">
              <a:spcBef>
                <a:spcPct val="0"/>
              </a:spcBef>
              <a:spcAft>
                <a:spcPct val="0"/>
              </a:spcAft>
              <a:buFont typeface="Arial" panose="020B0604020202020204" pitchFamily="34" charset="0"/>
              <a:buChar char="•"/>
            </a:pPr>
            <a:r>
              <a:rPr lang="en-US" altLang="en-US" sz="1600" dirty="0">
                <a:solidFill>
                  <a:schemeClr val="bg1"/>
                </a:solidFill>
                <a:cs typeface="Times New Roman" panose="02020603050405020304" pitchFamily="18" charset="0"/>
              </a:rPr>
              <a:t>US$312 Billion per year TOTAL estimated cost of debugging including wages and overheads</a:t>
            </a:r>
          </a:p>
          <a:p>
            <a:pPr marL="342900" lvl="0" indent="-342900" defTabSz="914400" eaLnBrk="0" fontAlgn="base" hangingPunct="0">
              <a:spcBef>
                <a:spcPct val="0"/>
              </a:spcBef>
              <a:spcAft>
                <a:spcPct val="0"/>
              </a:spcAft>
              <a:buFont typeface="Arial" panose="020B0604020202020204" pitchFamily="34" charset="0"/>
              <a:buChar char="•"/>
            </a:pPr>
            <a:endParaRPr lang="en-US" altLang="en-US" sz="1600" dirty="0">
              <a:solidFill>
                <a:schemeClr val="bg1"/>
              </a:solidFill>
              <a:cs typeface="Times New Roman" panose="02020603050405020304" pitchFamily="18" charset="0"/>
            </a:endParaRPr>
          </a:p>
          <a:p>
            <a:pPr lvl="0" defTabSz="914400" eaLnBrk="0" fontAlgn="base" hangingPunct="0">
              <a:spcBef>
                <a:spcPct val="0"/>
              </a:spcBef>
              <a:spcAft>
                <a:spcPct val="0"/>
              </a:spcAft>
            </a:pPr>
            <a:r>
              <a:rPr lang="en-US" altLang="en-US" sz="1800" dirty="0">
                <a:solidFill>
                  <a:schemeClr val="bg1"/>
                </a:solidFill>
                <a:cs typeface="Times New Roman" panose="02020603050405020304" pitchFamily="18" charset="0"/>
              </a:rPr>
              <a:t>Programmers Time</a:t>
            </a:r>
          </a:p>
          <a:p>
            <a:pPr marL="342900" lvl="0" indent="-342900" defTabSz="914400" eaLnBrk="0" fontAlgn="base" hangingPunct="0">
              <a:spcBef>
                <a:spcPct val="0"/>
              </a:spcBef>
              <a:spcAft>
                <a:spcPct val="0"/>
              </a:spcAft>
              <a:buFont typeface="Arial" panose="020B0604020202020204" pitchFamily="34" charset="0"/>
              <a:buChar char="•"/>
            </a:pPr>
            <a:r>
              <a:rPr lang="en-US" altLang="en-US" sz="1600" dirty="0">
                <a:solidFill>
                  <a:schemeClr val="bg1"/>
                </a:solidFill>
                <a:cs typeface="Times New Roman" panose="02020603050405020304" pitchFamily="18" charset="0"/>
              </a:rPr>
              <a:t>50.1% General Tasks &amp; Development</a:t>
            </a:r>
          </a:p>
          <a:p>
            <a:pPr marL="342900" lvl="0" indent="-342900" defTabSz="914400" eaLnBrk="0" fontAlgn="base" hangingPunct="0">
              <a:spcBef>
                <a:spcPct val="0"/>
              </a:spcBef>
              <a:spcAft>
                <a:spcPct val="0"/>
              </a:spcAft>
              <a:buFont typeface="Arial" panose="020B0604020202020204" pitchFamily="34" charset="0"/>
              <a:buChar char="•"/>
            </a:pPr>
            <a:r>
              <a:rPr lang="en-US" altLang="en-US" sz="1600" dirty="0">
                <a:solidFill>
                  <a:schemeClr val="bg1"/>
                </a:solidFill>
                <a:cs typeface="Times New Roman" panose="02020603050405020304" pitchFamily="18" charset="0"/>
              </a:rPr>
              <a:t>49.9% Debugging</a:t>
            </a:r>
          </a:p>
          <a:p>
            <a:pPr marL="342900" lvl="0" indent="-342900" defTabSz="914400" eaLnBrk="0" fontAlgn="base" hangingPunct="0">
              <a:spcBef>
                <a:spcPct val="0"/>
              </a:spcBef>
              <a:spcAft>
                <a:spcPct val="0"/>
              </a:spcAft>
              <a:buFont typeface="Arial" panose="020B0604020202020204" pitchFamily="34" charset="0"/>
              <a:buChar char="•"/>
            </a:pPr>
            <a:endParaRPr lang="en-US" altLang="en-US" sz="1600" dirty="0">
              <a:solidFill>
                <a:schemeClr val="bg1"/>
              </a:solidFill>
              <a:cs typeface="Times New Roman" panose="02020603050405020304" pitchFamily="18" charset="0"/>
            </a:endParaRPr>
          </a:p>
          <a:p>
            <a:pPr lvl="0" defTabSz="914400" eaLnBrk="0" fontAlgn="base" hangingPunct="0">
              <a:spcBef>
                <a:spcPct val="0"/>
              </a:spcBef>
              <a:spcAft>
                <a:spcPct val="0"/>
              </a:spcAft>
            </a:pPr>
            <a:r>
              <a:rPr lang="en-US" altLang="en-US" sz="1600" dirty="0">
                <a:solidFill>
                  <a:schemeClr val="bg1"/>
                </a:solidFill>
                <a:cs typeface="Times New Roman" panose="02020603050405020304" pitchFamily="18" charset="0"/>
              </a:rPr>
              <a:t>Projected Outcome(s)</a:t>
            </a:r>
          </a:p>
          <a:p>
            <a:pPr marL="342900" lvl="0" indent="-342900" defTabSz="914400" eaLnBrk="0" fontAlgn="base" hangingPunct="0">
              <a:spcBef>
                <a:spcPct val="0"/>
              </a:spcBef>
              <a:spcAft>
                <a:spcPct val="0"/>
              </a:spcAft>
              <a:buFont typeface="Arial" panose="020B0604020202020204" pitchFamily="34" charset="0"/>
              <a:buChar char="•"/>
            </a:pPr>
            <a:r>
              <a:rPr lang="en-US" altLang="en-US" sz="1600" dirty="0">
                <a:solidFill>
                  <a:schemeClr val="bg1"/>
                </a:solidFill>
                <a:cs typeface="Times New Roman" panose="02020603050405020304" pitchFamily="18" charset="0"/>
              </a:rPr>
              <a:t>Effective debugging technique(s) can save 26% in debug time</a:t>
            </a:r>
          </a:p>
          <a:p>
            <a:pPr marL="342900" lvl="0" indent="-342900" defTabSz="914400" eaLnBrk="0" fontAlgn="base" hangingPunct="0">
              <a:spcBef>
                <a:spcPct val="0"/>
              </a:spcBef>
              <a:spcAft>
                <a:spcPct val="0"/>
              </a:spcAft>
              <a:buFont typeface="Arial" panose="020B0604020202020204" pitchFamily="34" charset="0"/>
              <a:buChar char="•"/>
            </a:pPr>
            <a:r>
              <a:rPr lang="en-US" altLang="en-US" sz="1600" dirty="0">
                <a:solidFill>
                  <a:schemeClr val="bg1"/>
                </a:solidFill>
                <a:cs typeface="Times New Roman" panose="02020603050405020304" pitchFamily="18" charset="0"/>
              </a:rPr>
              <a:t>Net Global Savings Potential $81 Billion</a:t>
            </a:r>
          </a:p>
          <a:p>
            <a:pPr marL="342900" lvl="0" indent="-342900" defTabSz="914400" eaLnBrk="0" fontAlgn="base" hangingPunct="0">
              <a:spcBef>
                <a:spcPct val="0"/>
              </a:spcBef>
              <a:spcAft>
                <a:spcPct val="0"/>
              </a:spcAft>
              <a:buFont typeface="Arial" panose="020B0604020202020204" pitchFamily="34" charset="0"/>
              <a:buChar char="•"/>
            </a:pPr>
            <a:endParaRPr lang="en-US" altLang="en-US" sz="1600" dirty="0">
              <a:solidFill>
                <a:schemeClr val="bg1"/>
              </a:solidFill>
              <a:cs typeface="Times New Roman" panose="02020603050405020304" pitchFamily="18" charset="0"/>
            </a:endParaRPr>
          </a:p>
          <a:p>
            <a:pPr lvl="0" defTabSz="914400" eaLnBrk="0" fontAlgn="base" hangingPunct="0">
              <a:spcBef>
                <a:spcPct val="0"/>
              </a:spcBef>
              <a:spcAft>
                <a:spcPct val="0"/>
              </a:spcAft>
            </a:pPr>
            <a:r>
              <a:rPr lang="en-US" altLang="en-US" sz="1600" dirty="0">
                <a:solidFill>
                  <a:schemeClr val="bg1"/>
                </a:solidFill>
              </a:rPr>
              <a:t>Bottomline</a:t>
            </a:r>
          </a:p>
          <a:p>
            <a:pPr marL="342900" indent="-342900" defTabSz="914400" eaLnBrk="0" fontAlgn="base" hangingPunct="0">
              <a:spcBef>
                <a:spcPct val="0"/>
              </a:spcBef>
              <a:spcAft>
                <a:spcPct val="0"/>
              </a:spcAft>
              <a:buFont typeface="Arial" panose="020B0604020202020204" pitchFamily="34" charset="0"/>
              <a:buChar char="•"/>
            </a:pPr>
            <a:r>
              <a:rPr lang="en-US" altLang="en-US" sz="1600" dirty="0">
                <a:solidFill>
                  <a:schemeClr val="bg1"/>
                </a:solidFill>
              </a:rPr>
              <a:t>We have opportunities</a:t>
            </a:r>
          </a:p>
        </p:txBody>
      </p:sp>
    </p:spTree>
    <p:extLst>
      <p:ext uri="{BB962C8B-B14F-4D97-AF65-F5344CB8AC3E}">
        <p14:creationId xmlns:p14="http://schemas.microsoft.com/office/powerpoint/2010/main" val="308473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22</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00297" y="220201"/>
            <a:ext cx="10972800" cy="720317"/>
          </a:xfrm>
        </p:spPr>
        <p:txBody>
          <a:bodyPr/>
          <a:lstStyle/>
          <a:p>
            <a:r>
              <a:rPr lang="en-US" dirty="0"/>
              <a:t>Environment  </a:t>
            </a:r>
            <a:br>
              <a:rPr lang="en-US" dirty="0"/>
            </a:br>
            <a:endParaRPr lang="en-US" dirty="0"/>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477518" y="1085849"/>
            <a:ext cx="11714482" cy="4992727"/>
          </a:xfrm>
        </p:spPr>
        <p:txBody>
          <a:bodyPr/>
          <a:lstStyle/>
          <a:p>
            <a:pPr marL="342900" indent="-342900">
              <a:buFont typeface="Arial" panose="020B0604020202020204" pitchFamily="34" charset="0"/>
              <a:buChar char="•"/>
            </a:pPr>
            <a:r>
              <a:rPr lang="en-US" sz="2000" dirty="0"/>
              <a:t>Telemetry is available &amp; is the fuel that drives ability for Intel to root-cause drive failures efficiently </a:t>
            </a:r>
          </a:p>
          <a:p>
            <a:pPr>
              <a:spcBef>
                <a:spcPts val="0"/>
              </a:spcBef>
              <a:spcAft>
                <a:spcPts val="600"/>
              </a:spcAft>
            </a:pPr>
            <a:endParaRPr lang="en-US" sz="2000" dirty="0"/>
          </a:p>
          <a:p>
            <a:pPr marL="342900" indent="-342900">
              <a:spcBef>
                <a:spcPts val="0"/>
              </a:spcBef>
              <a:spcAft>
                <a:spcPts val="600"/>
              </a:spcAft>
              <a:buFont typeface="Arial" panose="020B0604020202020204" pitchFamily="34" charset="0"/>
              <a:buChar char="•"/>
            </a:pPr>
            <a:r>
              <a:rPr lang="en-US" sz="2000" dirty="0"/>
              <a:t>We have… one toolkit to access Telemetry content in all forms</a:t>
            </a:r>
          </a:p>
          <a:p>
            <a:pPr marL="1104881" lvl="2" indent="-342900">
              <a:spcBef>
                <a:spcPts val="0"/>
              </a:spcBef>
              <a:spcAft>
                <a:spcPts val="600"/>
              </a:spcAft>
              <a:buFont typeface="+mj-lt"/>
              <a:buAutoNum type="arabicPeriod"/>
            </a:pPr>
            <a:r>
              <a:rPr lang="en-US" sz="1800" dirty="0"/>
              <a:t> </a:t>
            </a:r>
            <a:r>
              <a:rPr lang="en-US" sz="1800" dirty="0">
                <a:solidFill>
                  <a:srgbClr val="00B050"/>
                </a:solidFill>
              </a:rPr>
              <a:t>Developer Simulation </a:t>
            </a:r>
            <a:r>
              <a:rPr lang="en-US" sz="1800" dirty="0"/>
              <a:t>(GHS, ARM CPU simulation)</a:t>
            </a:r>
          </a:p>
          <a:p>
            <a:pPr marL="1636152" lvl="3" indent="-342900">
              <a:spcBef>
                <a:spcPts val="0"/>
              </a:spcBef>
              <a:spcAft>
                <a:spcPts val="600"/>
              </a:spcAft>
              <a:buFont typeface="+mj-lt"/>
              <a:buAutoNum type="alphaLcPeriod"/>
            </a:pPr>
            <a:r>
              <a:rPr lang="en-US" sz="1800" dirty="0"/>
              <a:t>Outputs: scripts and objects</a:t>
            </a:r>
          </a:p>
          <a:p>
            <a:pPr lvl="3" indent="0">
              <a:spcBef>
                <a:spcPts val="0"/>
              </a:spcBef>
              <a:spcAft>
                <a:spcPts val="600"/>
              </a:spcAft>
              <a:buNone/>
            </a:pPr>
            <a:endParaRPr lang="en-US" sz="1800" dirty="0"/>
          </a:p>
          <a:p>
            <a:pPr marL="1104881" lvl="2" indent="-342900">
              <a:spcBef>
                <a:spcPts val="0"/>
              </a:spcBef>
              <a:spcAft>
                <a:spcPts val="600"/>
              </a:spcAft>
              <a:buFont typeface="+mj-lt"/>
              <a:buAutoNum type="arabicPeriod"/>
            </a:pPr>
            <a:r>
              <a:rPr lang="en-US" sz="1800" dirty="0">
                <a:solidFill>
                  <a:srgbClr val="00B050"/>
                </a:solidFill>
              </a:rPr>
              <a:t>Data Control Management API </a:t>
            </a:r>
            <a:r>
              <a:rPr lang="en-US" sz="1800" dirty="0"/>
              <a:t>to access and mutate the context around an object</a:t>
            </a:r>
          </a:p>
          <a:p>
            <a:pPr marL="1636152" lvl="3" indent="-342900">
              <a:spcBef>
                <a:spcPts val="0"/>
              </a:spcBef>
              <a:spcAft>
                <a:spcPts val="600"/>
              </a:spcAft>
              <a:buFont typeface="+mj-lt"/>
              <a:buAutoNum type="alphaLcPeriod"/>
            </a:pPr>
            <a:r>
              <a:rPr lang="en-US" sz="1800" dirty="0"/>
              <a:t>ID, security classification, description, etc.</a:t>
            </a:r>
          </a:p>
          <a:p>
            <a:pPr marL="1636152" lvl="3" indent="-342900">
              <a:spcBef>
                <a:spcPts val="0"/>
              </a:spcBef>
              <a:spcAft>
                <a:spcPts val="600"/>
              </a:spcAft>
              <a:buFont typeface="+mj-lt"/>
              <a:buAutoNum type="alphaLcPeriod"/>
            </a:pPr>
            <a:r>
              <a:rPr lang="en-US" sz="1800" dirty="0"/>
              <a:t>Output: Text and CVS format</a:t>
            </a:r>
          </a:p>
          <a:p>
            <a:pPr lvl="3" indent="0">
              <a:spcBef>
                <a:spcPts val="0"/>
              </a:spcBef>
              <a:spcAft>
                <a:spcPts val="600"/>
              </a:spcAft>
              <a:buNone/>
            </a:pPr>
            <a:endParaRPr lang="en-US" sz="1800" dirty="0"/>
          </a:p>
          <a:p>
            <a:pPr marL="1104881" lvl="2" indent="-342900">
              <a:spcBef>
                <a:spcPts val="0"/>
              </a:spcBef>
              <a:spcAft>
                <a:spcPts val="600"/>
              </a:spcAft>
              <a:buFont typeface="+mj-lt"/>
              <a:buAutoNum type="arabicPeriod"/>
            </a:pPr>
            <a:r>
              <a:rPr lang="en-US" sz="1800" dirty="0"/>
              <a:t> Build process, automation, and </a:t>
            </a:r>
            <a:r>
              <a:rPr lang="en-US" sz="1800" dirty="0">
                <a:solidFill>
                  <a:srgbClr val="00B050"/>
                </a:solidFill>
              </a:rPr>
              <a:t>Cross-Language Translate Compiler</a:t>
            </a:r>
            <a:r>
              <a:rPr lang="en-US" sz="1800" dirty="0"/>
              <a:t> of Code</a:t>
            </a:r>
          </a:p>
          <a:p>
            <a:pPr marL="1636152" lvl="3" indent="-342900">
              <a:spcBef>
                <a:spcPts val="0"/>
              </a:spcBef>
              <a:spcAft>
                <a:spcPts val="600"/>
              </a:spcAft>
              <a:buFont typeface="+mj-lt"/>
              <a:buAutoNum type="alphaLcPeriod"/>
            </a:pPr>
            <a:r>
              <a:rPr lang="en-US" sz="1800" dirty="0"/>
              <a:t>{C, C++} to {Intermediate Representation, Python, XML}</a:t>
            </a:r>
          </a:p>
          <a:p>
            <a:pPr marL="1636152" lvl="3" indent="-342900">
              <a:spcBef>
                <a:spcPts val="0"/>
              </a:spcBef>
              <a:spcAft>
                <a:spcPts val="600"/>
              </a:spcAft>
              <a:buFont typeface="+mj-lt"/>
              <a:buAutoNum type="alphaLcPeriod"/>
            </a:pPr>
            <a:endParaRPr lang="en-US" sz="1800" dirty="0"/>
          </a:p>
          <a:p>
            <a:pPr lvl="3" indent="0">
              <a:spcBef>
                <a:spcPts val="0"/>
              </a:spcBef>
              <a:spcAft>
                <a:spcPts val="600"/>
              </a:spcAft>
              <a:buNone/>
            </a:pPr>
            <a:endParaRPr lang="en-US" sz="1800" dirty="0"/>
          </a:p>
          <a:p>
            <a:pPr marL="1104881" lvl="2" indent="-342900">
              <a:spcBef>
                <a:spcPts val="0"/>
              </a:spcBef>
              <a:spcAft>
                <a:spcPts val="600"/>
              </a:spcAft>
              <a:buFont typeface="+mj-lt"/>
              <a:buAutoNum type="arabicPeriod"/>
            </a:pPr>
            <a:endParaRPr lang="en-US" sz="1800" dirty="0"/>
          </a:p>
        </p:txBody>
      </p:sp>
    </p:spTree>
    <p:extLst>
      <p:ext uri="{BB962C8B-B14F-4D97-AF65-F5344CB8AC3E}">
        <p14:creationId xmlns:p14="http://schemas.microsoft.com/office/powerpoint/2010/main" val="122573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23</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490358" y="299713"/>
            <a:ext cx="10972800" cy="720317"/>
          </a:xfrm>
        </p:spPr>
        <p:txBody>
          <a:bodyPr/>
          <a:lstStyle/>
          <a:p>
            <a:r>
              <a:rPr lang="en-US" dirty="0"/>
              <a:t>Environment (Continued) </a:t>
            </a:r>
            <a:br>
              <a:rPr lang="en-US" dirty="0"/>
            </a:br>
            <a:endParaRPr lang="en-US" dirty="0"/>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477518" y="1630017"/>
            <a:ext cx="11230778" cy="4448559"/>
          </a:xfrm>
        </p:spPr>
        <p:txBody>
          <a:bodyPr/>
          <a:lstStyle/>
          <a:p>
            <a:pPr marL="342900" indent="-342900">
              <a:spcBef>
                <a:spcPts val="0"/>
              </a:spcBef>
              <a:spcAft>
                <a:spcPts val="600"/>
              </a:spcAft>
              <a:buFont typeface="Arial" panose="020B0604020202020204" pitchFamily="34" charset="0"/>
              <a:buChar char="•"/>
            </a:pPr>
            <a:r>
              <a:rPr lang="en-US" sz="2000" dirty="0"/>
              <a:t>We have… one toolkit to access Telemetry content in all forms.</a:t>
            </a:r>
          </a:p>
          <a:p>
            <a:pPr marL="1144588" lvl="2" indent="-384175">
              <a:spcBef>
                <a:spcPts val="0"/>
              </a:spcBef>
              <a:spcAft>
                <a:spcPts val="600"/>
              </a:spcAft>
              <a:buFont typeface="+mj-lt"/>
              <a:buAutoNum type="arabicPeriod" startAt="4"/>
            </a:pPr>
            <a:r>
              <a:rPr lang="en-US" sz="2000" dirty="0">
                <a:solidFill>
                  <a:srgbClr val="00B050"/>
                </a:solidFill>
              </a:rPr>
              <a:t>Developer Intel Toolkit</a:t>
            </a:r>
          </a:p>
          <a:p>
            <a:pPr marL="1636152" lvl="3" indent="-342900">
              <a:spcBef>
                <a:spcPts val="0"/>
              </a:spcBef>
              <a:spcAft>
                <a:spcPts val="600"/>
              </a:spcAft>
              <a:buFont typeface="+mj-lt"/>
              <a:buAutoNum type="alphaLcPeriod"/>
            </a:pPr>
            <a:r>
              <a:rPr lang="en-US" sz="1800" dirty="0"/>
              <a:t>Object extract, map, decoding, binary, and text output system</a:t>
            </a:r>
          </a:p>
          <a:p>
            <a:pPr marL="1636152" lvl="3" indent="-342900">
              <a:spcBef>
                <a:spcPts val="0"/>
              </a:spcBef>
              <a:spcAft>
                <a:spcPts val="600"/>
              </a:spcAft>
              <a:buFont typeface="+mj-lt"/>
              <a:buAutoNum type="alphaLcPeriod"/>
            </a:pPr>
            <a:endParaRPr lang="en-US" sz="1800" dirty="0"/>
          </a:p>
          <a:p>
            <a:pPr marL="1104881" lvl="2" indent="-342900">
              <a:spcBef>
                <a:spcPts val="0"/>
              </a:spcBef>
              <a:spcAft>
                <a:spcPts val="600"/>
              </a:spcAft>
              <a:buFont typeface="+mj-lt"/>
              <a:buAutoNum type="arabicPeriod" startAt="4"/>
            </a:pPr>
            <a:r>
              <a:rPr lang="en-US" sz="2000" dirty="0">
                <a:solidFill>
                  <a:srgbClr val="00B050"/>
                </a:solidFill>
              </a:rPr>
              <a:t>Triage</a:t>
            </a:r>
            <a:r>
              <a:rPr lang="en-US" sz="2000" dirty="0"/>
              <a:t> is a high level symptom ranking system to enable AEs to quickly provide customers with likely root cause of issues </a:t>
            </a:r>
          </a:p>
          <a:p>
            <a:pPr marL="1636152" lvl="3" indent="-342900">
              <a:spcBef>
                <a:spcPts val="0"/>
              </a:spcBef>
              <a:spcAft>
                <a:spcPts val="600"/>
              </a:spcAft>
              <a:buFont typeface="+mj-lt"/>
              <a:buAutoNum type="alphaLcPeriod"/>
            </a:pPr>
            <a:r>
              <a:rPr lang="en-US" sz="1800" dirty="0"/>
              <a:t>Outputs are: report, decoded objects, and binaries</a:t>
            </a:r>
          </a:p>
          <a:p>
            <a:pPr marL="1636152" lvl="3" indent="-342900">
              <a:spcBef>
                <a:spcPts val="0"/>
              </a:spcBef>
              <a:spcAft>
                <a:spcPts val="600"/>
              </a:spcAft>
              <a:buFont typeface="+mj-lt"/>
              <a:buAutoNum type="alphaLcPeriod"/>
            </a:pPr>
            <a:endParaRPr lang="en-US" sz="1800" dirty="0"/>
          </a:p>
        </p:txBody>
      </p:sp>
    </p:spTree>
    <p:extLst>
      <p:ext uri="{BB962C8B-B14F-4D97-AF65-F5344CB8AC3E}">
        <p14:creationId xmlns:p14="http://schemas.microsoft.com/office/powerpoint/2010/main" val="126428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289F42-0286-458D-8D41-19B6A5F89D39}"/>
              </a:ext>
            </a:extLst>
          </p:cNvPr>
          <p:cNvSpPr>
            <a:spLocks noGrp="1"/>
          </p:cNvSpPr>
          <p:nvPr>
            <p:ph type="sldNum" sz="quarter" idx="12"/>
          </p:nvPr>
        </p:nvSpPr>
        <p:spPr/>
        <p:txBody>
          <a:bodyPr/>
          <a:lstStyle/>
          <a:p>
            <a:fld id="{EE2556C5-CE8C-6547-B838-EA80C61A4AF7}" type="slidenum">
              <a:rPr lang="en-US" smtClean="0"/>
              <a:pPr/>
              <a:t>24</a:t>
            </a:fld>
            <a:endParaRPr lang="en-US" dirty="0"/>
          </a:p>
        </p:txBody>
      </p:sp>
      <p:sp>
        <p:nvSpPr>
          <p:cNvPr id="3" name="Title 2">
            <a:extLst>
              <a:ext uri="{FF2B5EF4-FFF2-40B4-BE49-F238E27FC236}">
                <a16:creationId xmlns:a16="http://schemas.microsoft.com/office/drawing/2014/main" id="{5F4D6AD2-D1A9-457C-8EE2-D780D7B07311}"/>
              </a:ext>
            </a:extLst>
          </p:cNvPr>
          <p:cNvSpPr>
            <a:spLocks noGrp="1"/>
          </p:cNvSpPr>
          <p:nvPr>
            <p:ph type="title"/>
          </p:nvPr>
        </p:nvSpPr>
        <p:spPr/>
        <p:txBody>
          <a:bodyPr/>
          <a:lstStyle/>
          <a:p>
            <a:r>
              <a:rPr lang="en-US" dirty="0"/>
              <a:t>The automation efficacy, we have completed</a:t>
            </a:r>
            <a:br>
              <a:rPr lang="en-US" dirty="0"/>
            </a:br>
            <a:endParaRPr lang="en-US" dirty="0"/>
          </a:p>
        </p:txBody>
      </p:sp>
      <p:sp>
        <p:nvSpPr>
          <p:cNvPr id="4" name="Content Placeholder 3">
            <a:extLst>
              <a:ext uri="{FF2B5EF4-FFF2-40B4-BE49-F238E27FC236}">
                <a16:creationId xmlns:a16="http://schemas.microsoft.com/office/drawing/2014/main" id="{98291FEB-14FF-4572-B16D-BD71C42C2343}"/>
              </a:ext>
            </a:extLst>
          </p:cNvPr>
          <p:cNvSpPr>
            <a:spLocks noGrp="1"/>
          </p:cNvSpPr>
          <p:nvPr>
            <p:ph sz="quarter" idx="13"/>
          </p:nvPr>
        </p:nvSpPr>
        <p:spPr>
          <a:xfrm>
            <a:off x="394805" y="1249824"/>
            <a:ext cx="5504009" cy="2678544"/>
          </a:xfrm>
        </p:spPr>
        <p:txBody>
          <a:bodyPr/>
          <a:lstStyle/>
          <a:p>
            <a:pPr marL="457200" lvl="0" indent="-457200">
              <a:buFont typeface="+mj-lt"/>
              <a:buAutoNum type="arabicPeriod"/>
            </a:pPr>
            <a:r>
              <a:rPr lang="en-US" dirty="0"/>
              <a:t>Automated data control across repositories</a:t>
            </a:r>
          </a:p>
          <a:p>
            <a:pPr marL="457200" lvl="0" indent="-457200">
              <a:buFont typeface="+mj-lt"/>
              <a:buAutoNum type="arabicPeriod"/>
            </a:pPr>
            <a:r>
              <a:rPr lang="en-US" dirty="0"/>
              <a:t>Created baseline of NSG Analysis Handbook</a:t>
            </a:r>
          </a:p>
          <a:p>
            <a:pPr marL="457200" indent="-457200">
              <a:buFont typeface="+mj-lt"/>
              <a:buAutoNum type="arabicPeriod"/>
            </a:pPr>
            <a:r>
              <a:rPr lang="en-US" dirty="0"/>
              <a:t>Generation of telemetry auto parsing</a:t>
            </a:r>
          </a:p>
          <a:p>
            <a:pPr marL="342900" lvl="0" indent="-342900">
              <a:buFont typeface="Arial" panose="020B0604020202020204" pitchFamily="34" charset="0"/>
              <a:buChar char="•"/>
            </a:pPr>
            <a:endParaRPr lang="en-US" dirty="0"/>
          </a:p>
          <a:p>
            <a:endParaRPr lang="en-US" dirty="0"/>
          </a:p>
          <a:p>
            <a:endParaRPr lang="en-US" dirty="0"/>
          </a:p>
        </p:txBody>
      </p:sp>
      <p:pic>
        <p:nvPicPr>
          <p:cNvPr id="6" name="Picture 5">
            <a:extLst>
              <a:ext uri="{FF2B5EF4-FFF2-40B4-BE49-F238E27FC236}">
                <a16:creationId xmlns:a16="http://schemas.microsoft.com/office/drawing/2014/main" id="{2F12D36C-C7F2-466A-A494-704E0B9C5B4D}"/>
              </a:ext>
            </a:extLst>
          </p:cNvPr>
          <p:cNvPicPr>
            <a:picLocks noChangeAspect="1"/>
          </p:cNvPicPr>
          <p:nvPr/>
        </p:nvPicPr>
        <p:blipFill>
          <a:blip r:embed="rId3"/>
          <a:stretch>
            <a:fillRect/>
          </a:stretch>
        </p:blipFill>
        <p:spPr>
          <a:xfrm>
            <a:off x="6437744" y="3550349"/>
            <a:ext cx="5228445" cy="2747704"/>
          </a:xfrm>
          <a:prstGeom prst="rect">
            <a:avLst/>
          </a:prstGeom>
        </p:spPr>
      </p:pic>
      <p:pic>
        <p:nvPicPr>
          <p:cNvPr id="3074" name="Picture 2">
            <a:extLst>
              <a:ext uri="{FF2B5EF4-FFF2-40B4-BE49-F238E27FC236}">
                <a16:creationId xmlns:a16="http://schemas.microsoft.com/office/drawing/2014/main" id="{A5145052-BDDC-4BBA-B75B-8F5A07376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864" y="3928368"/>
            <a:ext cx="5504009" cy="241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83839F1-47E2-4691-9B83-67EA1E8F1329}"/>
              </a:ext>
            </a:extLst>
          </p:cNvPr>
          <p:cNvPicPr>
            <a:picLocks noChangeAspect="1"/>
          </p:cNvPicPr>
          <p:nvPr/>
        </p:nvPicPr>
        <p:blipFill>
          <a:blip r:embed="rId5"/>
          <a:stretch>
            <a:fillRect/>
          </a:stretch>
        </p:blipFill>
        <p:spPr>
          <a:xfrm>
            <a:off x="6096000" y="1074573"/>
            <a:ext cx="5743916" cy="2307179"/>
          </a:xfrm>
          <a:prstGeom prst="rect">
            <a:avLst/>
          </a:prstGeom>
        </p:spPr>
      </p:pic>
    </p:spTree>
    <p:extLst>
      <p:ext uri="{BB962C8B-B14F-4D97-AF65-F5344CB8AC3E}">
        <p14:creationId xmlns:p14="http://schemas.microsoft.com/office/powerpoint/2010/main" val="384517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25</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00297" y="220201"/>
            <a:ext cx="10972800" cy="720317"/>
          </a:xfrm>
        </p:spPr>
        <p:txBody>
          <a:bodyPr/>
          <a:lstStyle/>
          <a:p>
            <a:r>
              <a:rPr lang="en-US" dirty="0"/>
              <a:t>Environment Observation</a:t>
            </a:r>
            <a:br>
              <a:rPr lang="en-US" dirty="0"/>
            </a:br>
            <a:endParaRPr lang="en-US" dirty="0"/>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477518" y="1090245"/>
            <a:ext cx="11714482" cy="4988331"/>
          </a:xfrm>
        </p:spPr>
        <p:txBody>
          <a:bodyPr/>
          <a:lstStyle/>
          <a:p>
            <a:pPr>
              <a:spcBef>
                <a:spcPts val="0"/>
              </a:spcBef>
              <a:spcAft>
                <a:spcPts val="600"/>
              </a:spcAft>
            </a:pPr>
            <a:r>
              <a:rPr lang="en-US" sz="3200" dirty="0"/>
              <a:t>Customers expect a rapid response</a:t>
            </a:r>
          </a:p>
          <a:p>
            <a:pPr marL="457200" indent="-457200">
              <a:spcBef>
                <a:spcPts val="0"/>
              </a:spcBef>
              <a:spcAft>
                <a:spcPts val="600"/>
              </a:spcAft>
              <a:buFont typeface="+mj-lt"/>
              <a:buAutoNum type="arabicPeriod"/>
            </a:pPr>
            <a:r>
              <a:rPr lang="en-US" dirty="0">
                <a:solidFill>
                  <a:schemeClr val="accent5">
                    <a:lumMod val="60000"/>
                    <a:lumOff val="40000"/>
                  </a:schemeClr>
                </a:solidFill>
              </a:rPr>
              <a:t>Our root cause/fix velocities are still too slow</a:t>
            </a:r>
          </a:p>
          <a:p>
            <a:pPr marL="457200" indent="-457200">
              <a:spcBef>
                <a:spcPts val="0"/>
              </a:spcBef>
              <a:spcAft>
                <a:spcPts val="600"/>
              </a:spcAft>
              <a:buFont typeface="+mj-lt"/>
              <a:buAutoNum type="arabicPeriod"/>
            </a:pPr>
            <a:endParaRPr lang="en-US" dirty="0">
              <a:solidFill>
                <a:schemeClr val="accent5">
                  <a:lumMod val="60000"/>
                  <a:lumOff val="40000"/>
                </a:schemeClr>
              </a:solidFill>
            </a:endParaRPr>
          </a:p>
          <a:p>
            <a:pPr marL="457200" indent="-457200">
              <a:spcBef>
                <a:spcPts val="0"/>
              </a:spcBef>
              <a:spcAft>
                <a:spcPts val="600"/>
              </a:spcAft>
              <a:buFont typeface="+mj-lt"/>
              <a:buAutoNum type="arabicPeriod"/>
            </a:pPr>
            <a:r>
              <a:rPr lang="en-US" dirty="0"/>
              <a:t>Our </a:t>
            </a:r>
            <a:r>
              <a:rPr lang="en-US" dirty="0">
                <a:solidFill>
                  <a:schemeClr val="accent5">
                    <a:lumMod val="60000"/>
                    <a:lumOff val="40000"/>
                  </a:schemeClr>
                </a:solidFill>
              </a:rPr>
              <a:t>SSD devices are complex </a:t>
            </a:r>
            <a:r>
              <a:rPr lang="en-US" sz="1600" dirty="0"/>
              <a:t>(Transport, Core Algorithms, HAL, etc.)</a:t>
            </a:r>
            <a:endParaRPr lang="en-US" sz="1800" dirty="0"/>
          </a:p>
          <a:p>
            <a:pPr marL="457200" indent="-457200">
              <a:spcBef>
                <a:spcPts val="0"/>
              </a:spcBef>
              <a:spcAft>
                <a:spcPts val="600"/>
              </a:spcAft>
              <a:buFont typeface="+mj-lt"/>
              <a:buAutoNum type="arabicPeriod"/>
            </a:pPr>
            <a:endParaRPr lang="en-US" dirty="0">
              <a:solidFill>
                <a:schemeClr val="accent5">
                  <a:lumMod val="60000"/>
                  <a:lumOff val="40000"/>
                </a:schemeClr>
              </a:solidFill>
            </a:endParaRPr>
          </a:p>
          <a:p>
            <a:pPr marL="457200" indent="-457200">
              <a:spcBef>
                <a:spcPts val="0"/>
              </a:spcBef>
              <a:spcAft>
                <a:spcPts val="600"/>
              </a:spcAft>
              <a:buFont typeface="+mj-lt"/>
              <a:buAutoNum type="arabicPeriod"/>
            </a:pPr>
            <a:r>
              <a:rPr lang="en-US" dirty="0">
                <a:solidFill>
                  <a:schemeClr val="accent5">
                    <a:lumMod val="60000"/>
                    <a:lumOff val="40000"/>
                  </a:schemeClr>
                </a:solidFill>
              </a:rPr>
              <a:t>Analysis</a:t>
            </a:r>
            <a:r>
              <a:rPr lang="en-US" dirty="0"/>
              <a:t> (root-cause) requires a </a:t>
            </a:r>
            <a:r>
              <a:rPr lang="en-US" dirty="0">
                <a:solidFill>
                  <a:schemeClr val="accent5">
                    <a:lumMod val="60000"/>
                    <a:lumOff val="40000"/>
                  </a:schemeClr>
                </a:solidFill>
              </a:rPr>
              <a:t>broad and deep understanding </a:t>
            </a:r>
            <a:r>
              <a:rPr lang="en-US" sz="1600" dirty="0"/>
              <a:t>(Complexity requires time-to-grow or technical experts (~1 year))</a:t>
            </a:r>
          </a:p>
          <a:p>
            <a:pPr marL="457200" indent="-457200">
              <a:spcBef>
                <a:spcPts val="0"/>
              </a:spcBef>
              <a:spcAft>
                <a:spcPts val="600"/>
              </a:spcAft>
              <a:buFont typeface="+mj-lt"/>
              <a:buAutoNum type="arabicPeriod"/>
            </a:pPr>
            <a:endParaRPr lang="en-US" sz="1600" dirty="0">
              <a:solidFill>
                <a:schemeClr val="accent5">
                  <a:lumMod val="60000"/>
                  <a:lumOff val="40000"/>
                </a:schemeClr>
              </a:solidFill>
            </a:endParaRPr>
          </a:p>
          <a:p>
            <a:pPr marL="457200" indent="-457200">
              <a:spcBef>
                <a:spcPts val="0"/>
              </a:spcBef>
              <a:spcAft>
                <a:spcPts val="600"/>
              </a:spcAft>
              <a:buFont typeface="+mj-lt"/>
              <a:buAutoNum type="arabicPeriod"/>
            </a:pPr>
            <a:r>
              <a:rPr lang="en-US" dirty="0">
                <a:solidFill>
                  <a:schemeClr val="accent5">
                    <a:lumMod val="60000"/>
                    <a:lumOff val="40000"/>
                  </a:schemeClr>
                </a:solidFill>
              </a:rPr>
              <a:t>Technical Experts are rare </a:t>
            </a:r>
            <a:r>
              <a:rPr lang="en-US" sz="1600" dirty="0"/>
              <a:t>(takes years to develop, many FW developers lost to attrition)</a:t>
            </a:r>
            <a:r>
              <a:rPr lang="en-US" sz="2000" dirty="0">
                <a:solidFill>
                  <a:schemeClr val="accent5">
                    <a:lumMod val="60000"/>
                    <a:lumOff val="40000"/>
                  </a:schemeClr>
                </a:solidFill>
              </a:rPr>
              <a:t>  </a:t>
            </a:r>
          </a:p>
          <a:p>
            <a:pPr marL="457200" indent="-457200">
              <a:spcBef>
                <a:spcPts val="0"/>
              </a:spcBef>
              <a:spcAft>
                <a:spcPts val="600"/>
              </a:spcAft>
              <a:buFont typeface="+mj-lt"/>
              <a:buAutoNum type="arabicPeriod"/>
            </a:pPr>
            <a:endParaRPr lang="en-US" sz="2000" dirty="0">
              <a:solidFill>
                <a:schemeClr val="accent5">
                  <a:lumMod val="60000"/>
                  <a:lumOff val="40000"/>
                </a:schemeClr>
              </a:solidFill>
            </a:endParaRPr>
          </a:p>
          <a:p>
            <a:pPr marL="457200" indent="-457200">
              <a:spcBef>
                <a:spcPts val="0"/>
              </a:spcBef>
              <a:spcAft>
                <a:spcPts val="600"/>
              </a:spcAft>
              <a:buFont typeface="+mj-lt"/>
              <a:buAutoNum type="arabicPeriod"/>
            </a:pPr>
            <a:r>
              <a:rPr lang="en-US" dirty="0">
                <a:solidFill>
                  <a:schemeClr val="accent5">
                    <a:lumMod val="60000"/>
                    <a:lumOff val="40000"/>
                  </a:schemeClr>
                </a:solidFill>
              </a:rPr>
              <a:t>Our best are overloaded </a:t>
            </a:r>
            <a:r>
              <a:rPr lang="en-US" sz="1600" dirty="0"/>
              <a:t>(limited access to them, developers lucky to get any time with the experts)</a:t>
            </a:r>
          </a:p>
          <a:p>
            <a:pPr marL="757759" lvl="1" indent="-457200">
              <a:spcBef>
                <a:spcPts val="0"/>
              </a:spcBef>
              <a:spcAft>
                <a:spcPts val="600"/>
              </a:spcAft>
              <a:buFont typeface="+mj-lt"/>
              <a:buAutoNum type="alphaLcPeriod"/>
            </a:pPr>
            <a:endParaRPr lang="en-US" dirty="0"/>
          </a:p>
        </p:txBody>
      </p:sp>
    </p:spTree>
    <p:extLst>
      <p:ext uri="{BB962C8B-B14F-4D97-AF65-F5344CB8AC3E}">
        <p14:creationId xmlns:p14="http://schemas.microsoft.com/office/powerpoint/2010/main" val="288506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26</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44283" y="136226"/>
            <a:ext cx="10972800" cy="1158240"/>
          </a:xfrm>
        </p:spPr>
        <p:txBody>
          <a:bodyPr/>
          <a:lstStyle/>
          <a:p>
            <a:r>
              <a:rPr lang="en-US" dirty="0"/>
              <a:t>Opportunities</a:t>
            </a:r>
            <a:br>
              <a:rPr lang="en-US" dirty="0"/>
            </a:br>
            <a:endParaRPr lang="en-US" dirty="0"/>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544283" y="775754"/>
            <a:ext cx="10970683" cy="5599612"/>
          </a:xfrm>
        </p:spPr>
        <p:txBody>
          <a:bodyPr/>
          <a:lstStyle/>
          <a:p>
            <a:pPr marL="342900" indent="-342900">
              <a:buFont typeface="Arial" panose="020B0604020202020204" pitchFamily="34" charset="0"/>
              <a:buChar char="•"/>
            </a:pPr>
            <a:r>
              <a:rPr lang="en-US" sz="1600" u="sng" dirty="0"/>
              <a:t>Customer Demand</a:t>
            </a:r>
          </a:p>
          <a:p>
            <a:pPr marL="643459" lvl="1" indent="-342900">
              <a:buFont typeface="Arial" panose="020B0604020202020204" pitchFamily="34" charset="0"/>
              <a:buChar char="•"/>
            </a:pPr>
            <a:r>
              <a:rPr lang="en-US" sz="1400" dirty="0"/>
              <a:t>Too many NSG datacenter SSD PRQ milestones missed</a:t>
            </a:r>
          </a:p>
          <a:p>
            <a:pPr marL="643459" lvl="1" indent="-342900">
              <a:buFont typeface="Arial" panose="020B0604020202020204" pitchFamily="34" charset="0"/>
              <a:buChar char="•"/>
            </a:pPr>
            <a:r>
              <a:rPr lang="en-US" sz="1400" dirty="0"/>
              <a:t>NSG customer SLA is being violated due to complexity in our domains (NAND and </a:t>
            </a:r>
            <a:r>
              <a:rPr lang="en-US" sz="1400" dirty="0" err="1"/>
              <a:t>Optane</a:t>
            </a:r>
            <a:r>
              <a:rPr lang="en-US" sz="1400" dirty="0"/>
              <a:t>™)</a:t>
            </a:r>
          </a:p>
          <a:p>
            <a:pPr marL="1104881" lvl="2" indent="-342900">
              <a:buFont typeface="Arial" panose="020B0604020202020204" pitchFamily="34" charset="0"/>
              <a:buChar char="•"/>
            </a:pPr>
            <a:r>
              <a:rPr lang="en-US" sz="1200" dirty="0"/>
              <a:t>Bottomline: We collect the Meta data to simplify the process and know how to use the data</a:t>
            </a:r>
          </a:p>
          <a:p>
            <a:pPr marL="1104881" lvl="2" indent="-342900">
              <a:buFont typeface="Arial" panose="020B0604020202020204" pitchFamily="34" charset="0"/>
              <a:buChar char="•"/>
            </a:pPr>
            <a:r>
              <a:rPr lang="en-US" sz="1200" dirty="0"/>
              <a:t>Domain knowledge is restricted to a finite set of individuals; thus, make it accessible through automation</a:t>
            </a:r>
          </a:p>
          <a:p>
            <a:pPr marL="1104881" lvl="2" indent="-342900">
              <a:buFont typeface="Arial" panose="020B0604020202020204" pitchFamily="34" charset="0"/>
              <a:buChar char="•"/>
            </a:pPr>
            <a:r>
              <a:rPr lang="en-US" sz="1200" dirty="0"/>
              <a:t>Training has not shown acceleration or velocity at a magnitude our organization needs</a:t>
            </a:r>
          </a:p>
          <a:p>
            <a:pPr marL="342900" indent="-342900">
              <a:buFont typeface="Arial" panose="020B0604020202020204" pitchFamily="34" charset="0"/>
              <a:buChar char="•"/>
            </a:pPr>
            <a:r>
              <a:rPr lang="en-US" sz="1600" u="sng" dirty="0"/>
              <a:t>Anomaly Analysis</a:t>
            </a:r>
          </a:p>
          <a:p>
            <a:pPr marL="643459" lvl="1" indent="-342900">
              <a:buFont typeface="Arial" panose="020B0604020202020204" pitchFamily="34" charset="0"/>
              <a:buChar char="•"/>
            </a:pPr>
            <a:r>
              <a:rPr lang="en-US" sz="1400" dirty="0"/>
              <a:t>Internally, triage shows promise to accelerate comprehension and development</a:t>
            </a:r>
          </a:p>
          <a:p>
            <a:pPr marL="1104881" lvl="2" indent="-342900">
              <a:buFont typeface="Arial" panose="020B0604020202020204" pitchFamily="34" charset="0"/>
              <a:buChar char="•"/>
            </a:pPr>
            <a:r>
              <a:rPr lang="en-US" sz="1200" dirty="0"/>
              <a:t>If embraced, the methods in Triage show promise for uptime software services (customer/parallel BUs) for field devices.</a:t>
            </a:r>
          </a:p>
          <a:p>
            <a:pPr marL="342900" indent="-342900">
              <a:buFont typeface="Arial" panose="020B0604020202020204" pitchFamily="34" charset="0"/>
              <a:buChar char="•"/>
            </a:pPr>
            <a:r>
              <a:rPr lang="en-US" sz="1600" u="sng" dirty="0"/>
              <a:t>Anomaly Detection and Predictive Analysis</a:t>
            </a:r>
          </a:p>
          <a:p>
            <a:pPr marL="643459" lvl="1" indent="-342900">
              <a:buFont typeface="Arial" panose="020B0604020202020204" pitchFamily="34" charset="0"/>
              <a:buChar char="•"/>
            </a:pPr>
            <a:r>
              <a:rPr lang="en-US" sz="1400" dirty="0"/>
              <a:t>We do not have the ability to provide analytical confidence in product degradation without empirical execution</a:t>
            </a:r>
          </a:p>
          <a:p>
            <a:pPr marL="342900" indent="-342900">
              <a:buFont typeface="Arial" panose="020B0604020202020204" pitchFamily="34" charset="0"/>
              <a:buChar char="•"/>
            </a:pPr>
            <a:r>
              <a:rPr lang="en-US" sz="1600" u="sng" dirty="0"/>
              <a:t>Future Design Improvement (stretch goal)</a:t>
            </a:r>
          </a:p>
          <a:p>
            <a:pPr marL="643459" lvl="1" indent="-342900">
              <a:buFont typeface="Arial" panose="020B0604020202020204" pitchFamily="34" charset="0"/>
              <a:buChar char="•"/>
            </a:pPr>
            <a:r>
              <a:rPr lang="en-US" sz="1400" dirty="0"/>
              <a:t>Human driven feedback has not been consistent; thus automation enables stabilization in frequency</a:t>
            </a:r>
          </a:p>
          <a:p>
            <a:pPr marL="643459" lvl="1" indent="-342900">
              <a:buFont typeface="Arial" panose="020B0604020202020204" pitchFamily="34" charset="0"/>
              <a:buChar char="•"/>
            </a:pPr>
            <a:r>
              <a:rPr lang="en-US" sz="1400" dirty="0">
                <a:latin typeface="Verdana" pitchFamily="34" charset="0"/>
              </a:rPr>
              <a:t>Performance acceleration through automation of state detection (Patent Pending)</a:t>
            </a:r>
            <a:endParaRPr lang="en-US" sz="1400" dirty="0"/>
          </a:p>
        </p:txBody>
      </p:sp>
    </p:spTree>
    <p:extLst>
      <p:ext uri="{BB962C8B-B14F-4D97-AF65-F5344CB8AC3E}">
        <p14:creationId xmlns:p14="http://schemas.microsoft.com/office/powerpoint/2010/main" val="38730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9E46-14AB-4AC0-8B88-56B40D90BC2E}"/>
              </a:ext>
            </a:extLst>
          </p:cNvPr>
          <p:cNvSpPr>
            <a:spLocks noGrp="1"/>
          </p:cNvSpPr>
          <p:nvPr>
            <p:ph type="title"/>
          </p:nvPr>
        </p:nvSpPr>
        <p:spPr>
          <a:xfrm>
            <a:off x="607483" y="236098"/>
            <a:ext cx="10972800" cy="632524"/>
          </a:xfrm>
        </p:spPr>
        <p:txBody>
          <a:bodyPr/>
          <a:lstStyle/>
          <a:p>
            <a:r>
              <a:rPr lang="en-US" dirty="0"/>
              <a:t>One Intel - A Quick Overview of MP</a:t>
            </a:r>
          </a:p>
        </p:txBody>
      </p:sp>
      <p:sp>
        <p:nvSpPr>
          <p:cNvPr id="3" name="Content Placeholder 2">
            <a:extLst>
              <a:ext uri="{FF2B5EF4-FFF2-40B4-BE49-F238E27FC236}">
                <a16:creationId xmlns:a16="http://schemas.microsoft.com/office/drawing/2014/main" id="{C7CA6B55-6171-4BD1-8CBB-64F5094F9FB1}"/>
              </a:ext>
            </a:extLst>
          </p:cNvPr>
          <p:cNvSpPr>
            <a:spLocks noGrp="1"/>
          </p:cNvSpPr>
          <p:nvPr>
            <p:ph idx="1"/>
          </p:nvPr>
        </p:nvSpPr>
        <p:spPr>
          <a:xfrm>
            <a:off x="607483" y="962907"/>
            <a:ext cx="11400453" cy="2426527"/>
          </a:xfrm>
        </p:spPr>
        <p:txBody>
          <a:bodyPr/>
          <a:lstStyle/>
          <a:p>
            <a:pPr marL="342900" indent="-342900">
              <a:buFont typeface="Arial" panose="020B0604020202020204" pitchFamily="34" charset="0"/>
              <a:buChar char="•"/>
            </a:pPr>
            <a:r>
              <a:rPr lang="en-US" sz="1800" dirty="0"/>
              <a:t>The general goal of MP is to remove the burden of writing correct, efﬁcient, and secure code from a human programmer and to instead place it on a machine.  </a:t>
            </a:r>
          </a:p>
          <a:p>
            <a:pPr marL="342900" indent="-342900">
              <a:buFont typeface="Arial" panose="020B0604020202020204" pitchFamily="34" charset="0"/>
              <a:buChar char="•"/>
            </a:pPr>
            <a:r>
              <a:rPr lang="en-US" sz="1800" dirty="0"/>
              <a:t>MP’s high-level compelling endpoint is concentrated on</a:t>
            </a:r>
          </a:p>
          <a:p>
            <a:pPr marL="643459" lvl="1" indent="-342900">
              <a:buFont typeface="Arial" panose="020B0604020202020204" pitchFamily="34" charset="0"/>
              <a:buChar char="•"/>
            </a:pPr>
            <a:r>
              <a:rPr lang="en-US" sz="1500" dirty="0"/>
              <a:t>Improving programmer productivity by at least 2x (requiring &lt; 1% of today’s effort)</a:t>
            </a:r>
          </a:p>
          <a:p>
            <a:pPr marL="643459" lvl="1" indent="-342900">
              <a:buFont typeface="Arial" panose="020B0604020202020204" pitchFamily="34" charset="0"/>
              <a:buChar char="•"/>
            </a:pPr>
            <a:r>
              <a:rPr lang="en-US" sz="1500" dirty="0"/>
              <a:t>Superhuman code creation aimed at performance, correctness, security, and accuracy</a:t>
            </a:r>
          </a:p>
          <a:p>
            <a:pPr marL="643459" lvl="1" indent="-342900">
              <a:buFont typeface="Arial" panose="020B0604020202020204" pitchFamily="34" charset="0"/>
              <a:buChar char="•"/>
            </a:pPr>
            <a:r>
              <a:rPr lang="en-US" sz="1500" dirty="0"/>
              <a:t>Self evolving system adaptation.</a:t>
            </a:r>
          </a:p>
          <a:p>
            <a:endParaRPr lang="en-US" sz="1600" dirty="0"/>
          </a:p>
        </p:txBody>
      </p:sp>
      <p:sp>
        <p:nvSpPr>
          <p:cNvPr id="4" name="Slide Number Placeholder 3">
            <a:extLst>
              <a:ext uri="{FF2B5EF4-FFF2-40B4-BE49-F238E27FC236}">
                <a16:creationId xmlns:a16="http://schemas.microsoft.com/office/drawing/2014/main" id="{A53EEDB3-6477-40DA-8AB8-A8565C22EB0F}"/>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27</a:t>
            </a:fld>
            <a:endParaRPr lang="en-US" dirty="0"/>
          </a:p>
        </p:txBody>
      </p:sp>
      <p:sp>
        <p:nvSpPr>
          <p:cNvPr id="5" name="Rectangle 2">
            <a:extLst>
              <a:ext uri="{FF2B5EF4-FFF2-40B4-BE49-F238E27FC236}">
                <a16:creationId xmlns:a16="http://schemas.microsoft.com/office/drawing/2014/main" id="{57566009-4696-4F67-9018-F543C855F08E}"/>
              </a:ext>
            </a:extLst>
          </p:cNvPr>
          <p:cNvSpPr>
            <a:spLocks noChangeArrowheads="1"/>
          </p:cNvSpPr>
          <p:nvPr/>
        </p:nvSpPr>
        <p:spPr bwMode="auto">
          <a:xfrm>
            <a:off x="8966286" y="72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61FB829C-437C-4D9A-8EB0-3182619D8745}"/>
              </a:ext>
            </a:extLst>
          </p:cNvPr>
          <p:cNvPicPr>
            <a:picLocks noChangeAspect="1"/>
          </p:cNvPicPr>
          <p:nvPr/>
        </p:nvPicPr>
        <p:blipFill>
          <a:blip r:embed="rId3"/>
          <a:stretch>
            <a:fillRect/>
          </a:stretch>
        </p:blipFill>
        <p:spPr>
          <a:xfrm>
            <a:off x="354936" y="3434469"/>
            <a:ext cx="5434148" cy="2682450"/>
          </a:xfrm>
          <a:prstGeom prst="rect">
            <a:avLst/>
          </a:prstGeom>
        </p:spPr>
      </p:pic>
      <p:pic>
        <p:nvPicPr>
          <p:cNvPr id="6" name="Picture 5">
            <a:extLst>
              <a:ext uri="{FF2B5EF4-FFF2-40B4-BE49-F238E27FC236}">
                <a16:creationId xmlns:a16="http://schemas.microsoft.com/office/drawing/2014/main" id="{F9F7F5C1-C8B8-4E53-9D8E-9B5515246F2E}"/>
              </a:ext>
            </a:extLst>
          </p:cNvPr>
          <p:cNvPicPr>
            <a:picLocks noChangeAspect="1"/>
          </p:cNvPicPr>
          <p:nvPr/>
        </p:nvPicPr>
        <p:blipFill>
          <a:blip r:embed="rId4"/>
          <a:stretch>
            <a:fillRect/>
          </a:stretch>
        </p:blipFill>
        <p:spPr>
          <a:xfrm>
            <a:off x="6096000" y="3429000"/>
            <a:ext cx="6095999" cy="2676100"/>
          </a:xfrm>
          <a:prstGeom prst="rect">
            <a:avLst/>
          </a:prstGeom>
        </p:spPr>
      </p:pic>
      <p:sp>
        <p:nvSpPr>
          <p:cNvPr id="7" name="TextBox 6">
            <a:extLst>
              <a:ext uri="{FF2B5EF4-FFF2-40B4-BE49-F238E27FC236}">
                <a16:creationId xmlns:a16="http://schemas.microsoft.com/office/drawing/2014/main" id="{684D7BA6-12D9-4A4F-936A-E132B2297071}"/>
              </a:ext>
            </a:extLst>
          </p:cNvPr>
          <p:cNvSpPr txBox="1"/>
          <p:nvPr/>
        </p:nvSpPr>
        <p:spPr>
          <a:xfrm>
            <a:off x="3372386" y="6275216"/>
            <a:ext cx="5593900" cy="169277"/>
          </a:xfrm>
          <a:prstGeom prst="rect">
            <a:avLst/>
          </a:prstGeom>
          <a:noFill/>
        </p:spPr>
        <p:txBody>
          <a:bodyPr vert="horz" wrap="square" lIns="0" tIns="0" rIns="0" bIns="0" rtlCol="0">
            <a:spAutoFit/>
          </a:bodyPr>
          <a:lstStyle/>
          <a:p>
            <a:r>
              <a:rPr lang="en-US" sz="1100" i="1" dirty="0">
                <a:solidFill>
                  <a:schemeClr val="bg1"/>
                </a:solidFill>
              </a:rPr>
              <a:t>Reference: SSR Proposal Machine Programming (003).pdf – Justin Gottschlich</a:t>
            </a:r>
          </a:p>
        </p:txBody>
      </p:sp>
    </p:spTree>
    <p:extLst>
      <p:ext uri="{BB962C8B-B14F-4D97-AF65-F5344CB8AC3E}">
        <p14:creationId xmlns:p14="http://schemas.microsoft.com/office/powerpoint/2010/main" val="379475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28</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00296" y="220201"/>
            <a:ext cx="11691703" cy="720317"/>
          </a:xfrm>
        </p:spPr>
        <p:txBody>
          <a:bodyPr/>
          <a:lstStyle/>
          <a:p>
            <a:r>
              <a:rPr lang="en-US" dirty="0"/>
              <a:t>Solution Vision (Simplified)</a:t>
            </a:r>
            <a:br>
              <a:rPr lang="en-US" dirty="0"/>
            </a:br>
            <a:endParaRPr lang="en-US" dirty="0"/>
          </a:p>
        </p:txBody>
      </p:sp>
      <p:cxnSp>
        <p:nvCxnSpPr>
          <p:cNvPr id="27" name="Straight Arrow Connector 26">
            <a:extLst>
              <a:ext uri="{FF2B5EF4-FFF2-40B4-BE49-F238E27FC236}">
                <a16:creationId xmlns:a16="http://schemas.microsoft.com/office/drawing/2014/main" id="{C807B9AC-6801-4DF6-8B58-233C62AD8279}"/>
              </a:ext>
            </a:extLst>
          </p:cNvPr>
          <p:cNvCxnSpPr>
            <a:cxnSpLocks/>
            <a:stCxn id="64" idx="3"/>
            <a:endCxn id="36" idx="0"/>
          </p:cNvCxnSpPr>
          <p:nvPr/>
        </p:nvCxnSpPr>
        <p:spPr>
          <a:xfrm>
            <a:off x="5186249" y="3259671"/>
            <a:ext cx="7062" cy="417224"/>
          </a:xfrm>
          <a:prstGeom prst="straightConnector1">
            <a:avLst/>
          </a:prstGeom>
          <a:ln w="127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9AD93563-C391-47F2-A6F2-374C67ECBE7D}"/>
              </a:ext>
            </a:extLst>
          </p:cNvPr>
          <p:cNvSpPr txBox="1"/>
          <p:nvPr/>
        </p:nvSpPr>
        <p:spPr>
          <a:xfrm>
            <a:off x="4314451" y="3282534"/>
            <a:ext cx="1817805" cy="215444"/>
          </a:xfrm>
          <a:prstGeom prst="rect">
            <a:avLst/>
          </a:prstGeom>
          <a:noFill/>
        </p:spPr>
        <p:txBody>
          <a:bodyPr vert="horz" wrap="none" lIns="0" tIns="0" rIns="0" bIns="0" rtlCol="0">
            <a:spAutoFit/>
          </a:bodyPr>
          <a:lstStyle/>
          <a:p>
            <a:pPr algn="ctr"/>
            <a:r>
              <a:rPr lang="en-US" sz="1400" dirty="0">
                <a:solidFill>
                  <a:srgbClr val="00B050"/>
                </a:solidFill>
              </a:rPr>
              <a:t>Execution, Defect Data</a:t>
            </a:r>
          </a:p>
        </p:txBody>
      </p:sp>
      <p:sp>
        <p:nvSpPr>
          <p:cNvPr id="36" name="TextBox 35">
            <a:extLst>
              <a:ext uri="{FF2B5EF4-FFF2-40B4-BE49-F238E27FC236}">
                <a16:creationId xmlns:a16="http://schemas.microsoft.com/office/drawing/2014/main" id="{F7D78638-471F-40B7-979E-2E308C1151BA}"/>
              </a:ext>
            </a:extLst>
          </p:cNvPr>
          <p:cNvSpPr txBox="1"/>
          <p:nvPr/>
        </p:nvSpPr>
        <p:spPr>
          <a:xfrm>
            <a:off x="4398276" y="3676895"/>
            <a:ext cx="1590069" cy="215444"/>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MP Engine(s)</a:t>
            </a:r>
          </a:p>
        </p:txBody>
      </p:sp>
      <p:sp>
        <p:nvSpPr>
          <p:cNvPr id="37" name="TextBox 36">
            <a:extLst>
              <a:ext uri="{FF2B5EF4-FFF2-40B4-BE49-F238E27FC236}">
                <a16:creationId xmlns:a16="http://schemas.microsoft.com/office/drawing/2014/main" id="{5666095E-45BB-4ACA-B632-133B5CF07C17}"/>
              </a:ext>
            </a:extLst>
          </p:cNvPr>
          <p:cNvSpPr txBox="1"/>
          <p:nvPr/>
        </p:nvSpPr>
        <p:spPr>
          <a:xfrm>
            <a:off x="3310774" y="3545996"/>
            <a:ext cx="650819" cy="430887"/>
          </a:xfrm>
          <a:prstGeom prst="rect">
            <a:avLst/>
          </a:prstGeom>
          <a:noFill/>
        </p:spPr>
        <p:txBody>
          <a:bodyPr vert="horz" wrap="none" lIns="0" tIns="0" rIns="0" bIns="0" rtlCol="0">
            <a:spAutoFit/>
          </a:bodyPr>
          <a:lstStyle/>
          <a:p>
            <a:pPr algn="ctr"/>
            <a:r>
              <a:rPr lang="en-US" sz="1400" dirty="0">
                <a:solidFill>
                  <a:srgbClr val="00B050"/>
                </a:solidFill>
              </a:rPr>
              <a:t>FW</a:t>
            </a:r>
            <a:br>
              <a:rPr lang="en-US" sz="1400" dirty="0">
                <a:solidFill>
                  <a:srgbClr val="00B050"/>
                </a:solidFill>
              </a:rPr>
            </a:br>
            <a:r>
              <a:rPr lang="en-US" sz="1400" dirty="0">
                <a:solidFill>
                  <a:srgbClr val="00B050"/>
                </a:solidFill>
              </a:rPr>
              <a:t>Source</a:t>
            </a:r>
            <a:r>
              <a:rPr lang="en-US" sz="1400" b="1" i="1" u="sng" dirty="0">
                <a:solidFill>
                  <a:srgbClr val="00B050"/>
                </a:solidFill>
              </a:rPr>
              <a:t>s</a:t>
            </a:r>
          </a:p>
        </p:txBody>
      </p:sp>
      <p:cxnSp>
        <p:nvCxnSpPr>
          <p:cNvPr id="38" name="Straight Arrow Connector 37">
            <a:extLst>
              <a:ext uri="{FF2B5EF4-FFF2-40B4-BE49-F238E27FC236}">
                <a16:creationId xmlns:a16="http://schemas.microsoft.com/office/drawing/2014/main" id="{FF71F38C-DF53-4012-AC87-667126A5B4BE}"/>
              </a:ext>
            </a:extLst>
          </p:cNvPr>
          <p:cNvCxnSpPr>
            <a:cxnSpLocks/>
            <a:endCxn id="36" idx="1"/>
          </p:cNvCxnSpPr>
          <p:nvPr/>
        </p:nvCxnSpPr>
        <p:spPr>
          <a:xfrm flipV="1">
            <a:off x="993739" y="3784617"/>
            <a:ext cx="3404537" cy="22444"/>
          </a:xfrm>
          <a:prstGeom prst="straightConnector1">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412621C-B235-49C4-954B-D8DF13E0A0D0}"/>
              </a:ext>
            </a:extLst>
          </p:cNvPr>
          <p:cNvCxnSpPr>
            <a:cxnSpLocks/>
            <a:stCxn id="87" idx="2"/>
          </p:cNvCxnSpPr>
          <p:nvPr/>
        </p:nvCxnSpPr>
        <p:spPr>
          <a:xfrm>
            <a:off x="954175" y="2254459"/>
            <a:ext cx="0" cy="1539153"/>
          </a:xfrm>
          <a:prstGeom prst="straightConnector1">
            <a:avLst/>
          </a:prstGeom>
          <a:ln w="22225">
            <a:solidFill>
              <a:srgbClr val="00B05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E5F88956-0313-4A06-A0C3-4A1D8E4B0B80}"/>
              </a:ext>
            </a:extLst>
          </p:cNvPr>
          <p:cNvCxnSpPr>
            <a:cxnSpLocks/>
            <a:endCxn id="36" idx="3"/>
          </p:cNvCxnSpPr>
          <p:nvPr/>
        </p:nvCxnSpPr>
        <p:spPr>
          <a:xfrm flipH="1" flipV="1">
            <a:off x="5988345" y="3784617"/>
            <a:ext cx="5393324" cy="8995"/>
          </a:xfrm>
          <a:prstGeom prst="straightConnector1">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5A60EC2D-F31C-453A-A2BC-628BB6AE24C8}"/>
              </a:ext>
            </a:extLst>
          </p:cNvPr>
          <p:cNvSpPr txBox="1"/>
          <p:nvPr/>
        </p:nvSpPr>
        <p:spPr>
          <a:xfrm>
            <a:off x="7132732" y="3554836"/>
            <a:ext cx="989637" cy="430887"/>
          </a:xfrm>
          <a:prstGeom prst="rect">
            <a:avLst/>
          </a:prstGeom>
          <a:noFill/>
        </p:spPr>
        <p:txBody>
          <a:bodyPr vert="horz" wrap="square" lIns="0" tIns="0" rIns="0" bIns="0" rtlCol="0">
            <a:spAutoFit/>
          </a:bodyPr>
          <a:lstStyle/>
          <a:p>
            <a:pPr algn="ctr"/>
            <a:r>
              <a:rPr lang="en-US" sz="1400" dirty="0">
                <a:solidFill>
                  <a:srgbClr val="00B050"/>
                </a:solidFill>
              </a:rPr>
              <a:t>Likely root causes</a:t>
            </a:r>
          </a:p>
        </p:txBody>
      </p:sp>
      <p:cxnSp>
        <p:nvCxnSpPr>
          <p:cNvPr id="75" name="Straight Arrow Connector 74">
            <a:extLst>
              <a:ext uri="{FF2B5EF4-FFF2-40B4-BE49-F238E27FC236}">
                <a16:creationId xmlns:a16="http://schemas.microsoft.com/office/drawing/2014/main" id="{EBAF36E8-3304-4327-8FC6-1702DA28CFD0}"/>
              </a:ext>
            </a:extLst>
          </p:cNvPr>
          <p:cNvCxnSpPr>
            <a:cxnSpLocks/>
            <a:stCxn id="36" idx="2"/>
            <a:endCxn id="79" idx="0"/>
          </p:cNvCxnSpPr>
          <p:nvPr/>
        </p:nvCxnSpPr>
        <p:spPr>
          <a:xfrm>
            <a:off x="5193311" y="3892339"/>
            <a:ext cx="14531" cy="30630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9" name="Rectangle 78">
            <a:extLst>
              <a:ext uri="{FF2B5EF4-FFF2-40B4-BE49-F238E27FC236}">
                <a16:creationId xmlns:a16="http://schemas.microsoft.com/office/drawing/2014/main" id="{4A1A01E0-CDDF-4819-8C66-BDD283DA95A0}"/>
              </a:ext>
            </a:extLst>
          </p:cNvPr>
          <p:cNvSpPr/>
          <p:nvPr/>
        </p:nvSpPr>
        <p:spPr>
          <a:xfrm>
            <a:off x="3928247" y="4198640"/>
            <a:ext cx="2559189" cy="328982"/>
          </a:xfrm>
          <a:prstGeom prst="rect">
            <a:avLst/>
          </a:prstGeom>
          <a:solidFill>
            <a:srgbClr val="C2E4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Automated Analysis Reports</a:t>
            </a:r>
          </a:p>
        </p:txBody>
      </p:sp>
      <p:sp>
        <p:nvSpPr>
          <p:cNvPr id="49" name="TextBox 48">
            <a:extLst>
              <a:ext uri="{FF2B5EF4-FFF2-40B4-BE49-F238E27FC236}">
                <a16:creationId xmlns:a16="http://schemas.microsoft.com/office/drawing/2014/main" id="{EC858A93-4F5F-4AE1-B2F6-2E09248166DF}"/>
              </a:ext>
            </a:extLst>
          </p:cNvPr>
          <p:cNvSpPr txBox="1"/>
          <p:nvPr/>
        </p:nvSpPr>
        <p:spPr>
          <a:xfrm>
            <a:off x="1443358" y="1715850"/>
            <a:ext cx="567463" cy="430887"/>
          </a:xfrm>
          <a:prstGeom prst="rect">
            <a:avLst/>
          </a:prstGeom>
          <a:noFill/>
        </p:spPr>
        <p:txBody>
          <a:bodyPr vert="horz" wrap="none" lIns="0" tIns="0" rIns="0" bIns="0" rtlCol="0">
            <a:spAutoFit/>
          </a:bodyPr>
          <a:lstStyle/>
          <a:p>
            <a:pPr algn="ctr"/>
            <a:r>
              <a:rPr lang="en-US" sz="1400" dirty="0">
                <a:solidFill>
                  <a:schemeClr val="bg1"/>
                </a:solidFill>
              </a:rPr>
              <a:t>FW</a:t>
            </a:r>
            <a:br>
              <a:rPr lang="en-US" sz="1400" dirty="0">
                <a:solidFill>
                  <a:schemeClr val="bg1"/>
                </a:solidFill>
              </a:rPr>
            </a:br>
            <a:r>
              <a:rPr lang="en-US" sz="1400" dirty="0">
                <a:solidFill>
                  <a:schemeClr val="bg1"/>
                </a:solidFill>
              </a:rPr>
              <a:t>Source</a:t>
            </a:r>
          </a:p>
        </p:txBody>
      </p:sp>
      <p:sp>
        <p:nvSpPr>
          <p:cNvPr id="51" name="TextBox 50">
            <a:extLst>
              <a:ext uri="{FF2B5EF4-FFF2-40B4-BE49-F238E27FC236}">
                <a16:creationId xmlns:a16="http://schemas.microsoft.com/office/drawing/2014/main" id="{5B2D9C99-4EFE-4244-A6FE-AC35527D95D3}"/>
              </a:ext>
            </a:extLst>
          </p:cNvPr>
          <p:cNvSpPr txBox="1"/>
          <p:nvPr/>
        </p:nvSpPr>
        <p:spPr>
          <a:xfrm>
            <a:off x="2055408" y="2367928"/>
            <a:ext cx="1061883" cy="861774"/>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Cross Language Compiler &amp; Parser</a:t>
            </a:r>
          </a:p>
        </p:txBody>
      </p:sp>
      <p:cxnSp>
        <p:nvCxnSpPr>
          <p:cNvPr id="52" name="Straight Arrow Connector 51">
            <a:extLst>
              <a:ext uri="{FF2B5EF4-FFF2-40B4-BE49-F238E27FC236}">
                <a16:creationId xmlns:a16="http://schemas.microsoft.com/office/drawing/2014/main" id="{0C8D9B71-6376-4002-B36A-2BB704D44A14}"/>
              </a:ext>
            </a:extLst>
          </p:cNvPr>
          <p:cNvCxnSpPr>
            <a:cxnSpLocks/>
          </p:cNvCxnSpPr>
          <p:nvPr/>
        </p:nvCxnSpPr>
        <p:spPr>
          <a:xfrm>
            <a:off x="1359820" y="1931293"/>
            <a:ext cx="695589" cy="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6CE0CB2-4C11-4B03-965C-B7AA05CEF183}"/>
              </a:ext>
            </a:extLst>
          </p:cNvPr>
          <p:cNvCxnSpPr>
            <a:cxnSpLocks/>
            <a:stCxn id="86" idx="3"/>
            <a:endCxn id="85" idx="1"/>
          </p:cNvCxnSpPr>
          <p:nvPr/>
        </p:nvCxnSpPr>
        <p:spPr>
          <a:xfrm flipV="1">
            <a:off x="3125022" y="1931294"/>
            <a:ext cx="1285298" cy="5674"/>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7E71125-3941-4360-9DB6-92C6618CB53F}"/>
              </a:ext>
            </a:extLst>
          </p:cNvPr>
          <p:cNvSpPr txBox="1"/>
          <p:nvPr/>
        </p:nvSpPr>
        <p:spPr>
          <a:xfrm>
            <a:off x="3182804" y="1737409"/>
            <a:ext cx="823944" cy="215444"/>
          </a:xfrm>
          <a:prstGeom prst="rect">
            <a:avLst/>
          </a:prstGeom>
          <a:noFill/>
        </p:spPr>
        <p:txBody>
          <a:bodyPr vert="horz" wrap="none" lIns="0" tIns="0" rIns="0" bIns="0" rtlCol="0">
            <a:spAutoFit/>
          </a:bodyPr>
          <a:lstStyle/>
          <a:p>
            <a:pPr algn="ctr"/>
            <a:r>
              <a:rPr lang="en-US" sz="1400" dirty="0">
                <a:solidFill>
                  <a:schemeClr val="bg1"/>
                </a:solidFill>
              </a:rPr>
              <a:t>FW Binary</a:t>
            </a:r>
          </a:p>
        </p:txBody>
      </p:sp>
      <p:cxnSp>
        <p:nvCxnSpPr>
          <p:cNvPr id="57" name="Straight Arrow Connector 56">
            <a:extLst>
              <a:ext uri="{FF2B5EF4-FFF2-40B4-BE49-F238E27FC236}">
                <a16:creationId xmlns:a16="http://schemas.microsoft.com/office/drawing/2014/main" id="{7570293C-5929-4EFD-8826-295AF5E41C5B}"/>
              </a:ext>
            </a:extLst>
          </p:cNvPr>
          <p:cNvCxnSpPr>
            <a:cxnSpLocks/>
            <a:stCxn id="51" idx="3"/>
            <a:endCxn id="85" idx="1"/>
          </p:cNvCxnSpPr>
          <p:nvPr/>
        </p:nvCxnSpPr>
        <p:spPr>
          <a:xfrm flipV="1">
            <a:off x="3117291" y="1931294"/>
            <a:ext cx="1293029" cy="86752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7CAD7117-6644-4146-8E8E-C16650755DEF}"/>
              </a:ext>
            </a:extLst>
          </p:cNvPr>
          <p:cNvSpPr txBox="1"/>
          <p:nvPr/>
        </p:nvSpPr>
        <p:spPr>
          <a:xfrm rot="19544269">
            <a:off x="3137290" y="2224202"/>
            <a:ext cx="1066205" cy="646331"/>
          </a:xfrm>
          <a:prstGeom prst="rect">
            <a:avLst/>
          </a:prstGeom>
          <a:noFill/>
        </p:spPr>
        <p:txBody>
          <a:bodyPr vert="horz" wrap="square" lIns="0" tIns="0" rIns="0" bIns="0" rtlCol="0">
            <a:spAutoFit/>
          </a:bodyPr>
          <a:lstStyle/>
          <a:p>
            <a:pPr algn="ctr"/>
            <a:r>
              <a:rPr lang="en-US" sz="1400" dirty="0">
                <a:solidFill>
                  <a:schemeClr val="bg1"/>
                </a:solidFill>
              </a:rPr>
              <a:t>Dictionary of Telemetry </a:t>
            </a:r>
            <a:br>
              <a:rPr lang="en-US" sz="1400" dirty="0">
                <a:solidFill>
                  <a:schemeClr val="bg1"/>
                </a:solidFill>
              </a:rPr>
            </a:br>
            <a:r>
              <a:rPr lang="en-US" sz="1400" dirty="0">
                <a:solidFill>
                  <a:schemeClr val="bg1"/>
                </a:solidFill>
              </a:rPr>
              <a:t>Objects</a:t>
            </a:r>
          </a:p>
        </p:txBody>
      </p:sp>
      <p:cxnSp>
        <p:nvCxnSpPr>
          <p:cNvPr id="63" name="Straight Arrow Connector 62">
            <a:extLst>
              <a:ext uri="{FF2B5EF4-FFF2-40B4-BE49-F238E27FC236}">
                <a16:creationId xmlns:a16="http://schemas.microsoft.com/office/drawing/2014/main" id="{01CCDEF4-9F3B-4959-8B59-86E8729D818D}"/>
              </a:ext>
            </a:extLst>
          </p:cNvPr>
          <p:cNvCxnSpPr>
            <a:cxnSpLocks/>
            <a:endCxn id="64" idx="1"/>
          </p:cNvCxnSpPr>
          <p:nvPr/>
        </p:nvCxnSpPr>
        <p:spPr>
          <a:xfrm flipH="1">
            <a:off x="5186249" y="1810003"/>
            <a:ext cx="18715" cy="96138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4" name="Cylinder 63">
            <a:extLst>
              <a:ext uri="{FF2B5EF4-FFF2-40B4-BE49-F238E27FC236}">
                <a16:creationId xmlns:a16="http://schemas.microsoft.com/office/drawing/2014/main" id="{455336AE-DA34-4A02-B5A0-95C79C429138}"/>
              </a:ext>
            </a:extLst>
          </p:cNvPr>
          <p:cNvSpPr/>
          <p:nvPr/>
        </p:nvSpPr>
        <p:spPr>
          <a:xfrm>
            <a:off x="4698501" y="2771389"/>
            <a:ext cx="975495" cy="48828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Data Lake</a:t>
            </a:r>
          </a:p>
        </p:txBody>
      </p:sp>
      <p:cxnSp>
        <p:nvCxnSpPr>
          <p:cNvPr id="66" name="Straight Arrow Connector 65">
            <a:extLst>
              <a:ext uri="{FF2B5EF4-FFF2-40B4-BE49-F238E27FC236}">
                <a16:creationId xmlns:a16="http://schemas.microsoft.com/office/drawing/2014/main" id="{27CE20D3-58D0-48A1-AFE0-A207744CB251}"/>
              </a:ext>
            </a:extLst>
          </p:cNvPr>
          <p:cNvCxnSpPr>
            <a:cxnSpLocks/>
            <a:stCxn id="85" idx="3"/>
          </p:cNvCxnSpPr>
          <p:nvPr/>
        </p:nvCxnSpPr>
        <p:spPr>
          <a:xfrm>
            <a:off x="5778162" y="1931294"/>
            <a:ext cx="743697"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7D6DAE77-3A55-48CD-9AC2-F709788350F4}"/>
              </a:ext>
            </a:extLst>
          </p:cNvPr>
          <p:cNvSpPr txBox="1"/>
          <p:nvPr/>
        </p:nvSpPr>
        <p:spPr>
          <a:xfrm>
            <a:off x="4314451" y="2314518"/>
            <a:ext cx="890928" cy="430887"/>
          </a:xfrm>
          <a:prstGeom prst="rect">
            <a:avLst/>
          </a:prstGeom>
          <a:noFill/>
        </p:spPr>
        <p:txBody>
          <a:bodyPr vert="horz" wrap="square" lIns="0" tIns="0" rIns="0" bIns="0" rtlCol="0">
            <a:spAutoFit/>
          </a:bodyPr>
          <a:lstStyle/>
          <a:p>
            <a:pPr algn="ctr"/>
            <a:r>
              <a:rPr lang="en-US" sz="1400" dirty="0">
                <a:solidFill>
                  <a:schemeClr val="bg1"/>
                </a:solidFill>
              </a:rPr>
              <a:t>Execution</a:t>
            </a:r>
          </a:p>
          <a:p>
            <a:pPr algn="ctr"/>
            <a:r>
              <a:rPr lang="en-US" sz="1400" dirty="0">
                <a:solidFill>
                  <a:schemeClr val="bg1"/>
                </a:solidFill>
              </a:rPr>
              <a:t>Data</a:t>
            </a:r>
          </a:p>
        </p:txBody>
      </p:sp>
      <p:sp>
        <p:nvSpPr>
          <p:cNvPr id="68" name="TextBox 67">
            <a:extLst>
              <a:ext uri="{FF2B5EF4-FFF2-40B4-BE49-F238E27FC236}">
                <a16:creationId xmlns:a16="http://schemas.microsoft.com/office/drawing/2014/main" id="{24CADDA7-D9D3-45FC-B507-CF82D1C5F64C}"/>
              </a:ext>
            </a:extLst>
          </p:cNvPr>
          <p:cNvSpPr txBox="1"/>
          <p:nvPr/>
        </p:nvSpPr>
        <p:spPr>
          <a:xfrm>
            <a:off x="5646727" y="1730177"/>
            <a:ext cx="989637" cy="215444"/>
          </a:xfrm>
          <a:prstGeom prst="rect">
            <a:avLst/>
          </a:prstGeom>
          <a:noFill/>
        </p:spPr>
        <p:txBody>
          <a:bodyPr vert="horz" wrap="square" lIns="0" tIns="0" rIns="0" bIns="0" rtlCol="0">
            <a:spAutoFit/>
          </a:bodyPr>
          <a:lstStyle/>
          <a:p>
            <a:pPr algn="ctr"/>
            <a:r>
              <a:rPr lang="en-US" sz="1400" dirty="0">
                <a:solidFill>
                  <a:schemeClr val="bg1"/>
                </a:solidFill>
              </a:rPr>
              <a:t>Failures</a:t>
            </a:r>
          </a:p>
        </p:txBody>
      </p:sp>
      <p:cxnSp>
        <p:nvCxnSpPr>
          <p:cNvPr id="69" name="Straight Arrow Connector 68">
            <a:extLst>
              <a:ext uri="{FF2B5EF4-FFF2-40B4-BE49-F238E27FC236}">
                <a16:creationId xmlns:a16="http://schemas.microsoft.com/office/drawing/2014/main" id="{C85D391E-A60A-410A-8C1A-E9DDAC4BB168}"/>
              </a:ext>
            </a:extLst>
          </p:cNvPr>
          <p:cNvCxnSpPr>
            <a:cxnSpLocks/>
          </p:cNvCxnSpPr>
          <p:nvPr/>
        </p:nvCxnSpPr>
        <p:spPr>
          <a:xfrm>
            <a:off x="7145755" y="1931293"/>
            <a:ext cx="991011"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07939F65-8156-415D-B549-3A8167BB9CD7}"/>
              </a:ext>
            </a:extLst>
          </p:cNvPr>
          <p:cNvCxnSpPr>
            <a:cxnSpLocks/>
          </p:cNvCxnSpPr>
          <p:nvPr/>
        </p:nvCxnSpPr>
        <p:spPr>
          <a:xfrm flipV="1">
            <a:off x="9198649" y="1931293"/>
            <a:ext cx="882105"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D59800AF-DA82-43A7-9E85-99B4173541ED}"/>
              </a:ext>
            </a:extLst>
          </p:cNvPr>
          <p:cNvSpPr txBox="1"/>
          <p:nvPr/>
        </p:nvSpPr>
        <p:spPr>
          <a:xfrm>
            <a:off x="7180728" y="1715850"/>
            <a:ext cx="989637" cy="430887"/>
          </a:xfrm>
          <a:prstGeom prst="rect">
            <a:avLst/>
          </a:prstGeom>
          <a:noFill/>
        </p:spPr>
        <p:txBody>
          <a:bodyPr vert="horz" wrap="square" lIns="0" tIns="0" rIns="0" bIns="0" rtlCol="0">
            <a:spAutoFit/>
          </a:bodyPr>
          <a:lstStyle/>
          <a:p>
            <a:pPr algn="ctr"/>
            <a:r>
              <a:rPr lang="en-US" sz="1400" dirty="0">
                <a:solidFill>
                  <a:schemeClr val="bg1"/>
                </a:solidFill>
              </a:rPr>
              <a:t>Telemetry binaries</a:t>
            </a:r>
          </a:p>
        </p:txBody>
      </p:sp>
      <p:sp>
        <p:nvSpPr>
          <p:cNvPr id="76" name="TextBox 75">
            <a:extLst>
              <a:ext uri="{FF2B5EF4-FFF2-40B4-BE49-F238E27FC236}">
                <a16:creationId xmlns:a16="http://schemas.microsoft.com/office/drawing/2014/main" id="{812DA88D-F6BB-416E-BFDC-0573C342E30D}"/>
              </a:ext>
            </a:extLst>
          </p:cNvPr>
          <p:cNvSpPr txBox="1"/>
          <p:nvPr/>
        </p:nvSpPr>
        <p:spPr>
          <a:xfrm>
            <a:off x="9175948" y="1715850"/>
            <a:ext cx="989637" cy="430887"/>
          </a:xfrm>
          <a:prstGeom prst="rect">
            <a:avLst/>
          </a:prstGeom>
          <a:noFill/>
        </p:spPr>
        <p:txBody>
          <a:bodyPr vert="horz" wrap="square" lIns="0" tIns="0" rIns="0" bIns="0" rtlCol="0">
            <a:spAutoFit/>
          </a:bodyPr>
          <a:lstStyle/>
          <a:p>
            <a:pPr algn="ctr"/>
            <a:r>
              <a:rPr lang="en-US" sz="1400" dirty="0">
                <a:solidFill>
                  <a:schemeClr val="bg1"/>
                </a:solidFill>
              </a:rPr>
              <a:t>Telemetry objects</a:t>
            </a:r>
          </a:p>
        </p:txBody>
      </p:sp>
      <p:cxnSp>
        <p:nvCxnSpPr>
          <p:cNvPr id="77" name="Straight Arrow Connector 76">
            <a:extLst>
              <a:ext uri="{FF2B5EF4-FFF2-40B4-BE49-F238E27FC236}">
                <a16:creationId xmlns:a16="http://schemas.microsoft.com/office/drawing/2014/main" id="{5BC8D35A-6236-4FFF-8DB7-E0074A527666}"/>
              </a:ext>
            </a:extLst>
          </p:cNvPr>
          <p:cNvCxnSpPr>
            <a:cxnSpLocks/>
            <a:endCxn id="51" idx="1"/>
          </p:cNvCxnSpPr>
          <p:nvPr/>
        </p:nvCxnSpPr>
        <p:spPr>
          <a:xfrm>
            <a:off x="1014303" y="2039015"/>
            <a:ext cx="1041105" cy="75980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C9A1CED0-C53B-4A75-B422-E7146A262220}"/>
              </a:ext>
            </a:extLst>
          </p:cNvPr>
          <p:cNvSpPr txBox="1"/>
          <p:nvPr/>
        </p:nvSpPr>
        <p:spPr>
          <a:xfrm>
            <a:off x="9529234" y="2400337"/>
            <a:ext cx="1560521" cy="215444"/>
          </a:xfrm>
          <a:prstGeom prst="rect">
            <a:avLst/>
          </a:prstGeom>
          <a:noFill/>
        </p:spPr>
        <p:txBody>
          <a:bodyPr vert="horz" wrap="square" lIns="0" tIns="0" rIns="0" bIns="0" rtlCol="0">
            <a:spAutoFit/>
          </a:bodyPr>
          <a:lstStyle/>
          <a:p>
            <a:pPr algn="ctr"/>
            <a:r>
              <a:rPr lang="en-US" sz="1400" dirty="0">
                <a:solidFill>
                  <a:schemeClr val="accent3">
                    <a:lumMod val="60000"/>
                    <a:lumOff val="40000"/>
                  </a:schemeClr>
                </a:solidFill>
              </a:rPr>
              <a:t>Likely root causes</a:t>
            </a:r>
          </a:p>
        </p:txBody>
      </p:sp>
      <p:sp>
        <p:nvSpPr>
          <p:cNvPr id="82" name="Rectangle 81">
            <a:extLst>
              <a:ext uri="{FF2B5EF4-FFF2-40B4-BE49-F238E27FC236}">
                <a16:creationId xmlns:a16="http://schemas.microsoft.com/office/drawing/2014/main" id="{85BE5603-9BCA-4912-8593-BB125D31BF93}"/>
              </a:ext>
            </a:extLst>
          </p:cNvPr>
          <p:cNvSpPr/>
          <p:nvPr/>
        </p:nvSpPr>
        <p:spPr>
          <a:xfrm>
            <a:off x="6471476" y="1608128"/>
            <a:ext cx="716522"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JIRA</a:t>
            </a:r>
          </a:p>
        </p:txBody>
      </p:sp>
      <p:sp>
        <p:nvSpPr>
          <p:cNvPr id="83" name="Rectangle 82">
            <a:extLst>
              <a:ext uri="{FF2B5EF4-FFF2-40B4-BE49-F238E27FC236}">
                <a16:creationId xmlns:a16="http://schemas.microsoft.com/office/drawing/2014/main" id="{9567B370-2378-49F3-A24A-7ADDD52216D1}"/>
              </a:ext>
            </a:extLst>
          </p:cNvPr>
          <p:cNvSpPr/>
          <p:nvPr/>
        </p:nvSpPr>
        <p:spPr>
          <a:xfrm>
            <a:off x="8122369" y="1608128"/>
            <a:ext cx="1076279"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Telemetry Extractor</a:t>
            </a:r>
          </a:p>
        </p:txBody>
      </p:sp>
      <p:sp>
        <p:nvSpPr>
          <p:cNvPr id="84" name="Rectangle 83">
            <a:extLst>
              <a:ext uri="{FF2B5EF4-FFF2-40B4-BE49-F238E27FC236}">
                <a16:creationId xmlns:a16="http://schemas.microsoft.com/office/drawing/2014/main" id="{570BFAB3-4309-4B90-9CDF-A371ECF833F7}"/>
              </a:ext>
            </a:extLst>
          </p:cNvPr>
          <p:cNvSpPr/>
          <p:nvPr/>
        </p:nvSpPr>
        <p:spPr>
          <a:xfrm>
            <a:off x="10114987" y="1608128"/>
            <a:ext cx="716522"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Triage Tool</a:t>
            </a:r>
          </a:p>
        </p:txBody>
      </p:sp>
      <p:sp>
        <p:nvSpPr>
          <p:cNvPr id="85" name="Rectangle 84">
            <a:extLst>
              <a:ext uri="{FF2B5EF4-FFF2-40B4-BE49-F238E27FC236}">
                <a16:creationId xmlns:a16="http://schemas.microsoft.com/office/drawing/2014/main" id="{4223C87F-50AF-46FB-B66C-65501EFB80F9}"/>
              </a:ext>
            </a:extLst>
          </p:cNvPr>
          <p:cNvSpPr/>
          <p:nvPr/>
        </p:nvSpPr>
        <p:spPr>
          <a:xfrm>
            <a:off x="4410320" y="1608128"/>
            <a:ext cx="1367842"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Test tools (</a:t>
            </a:r>
            <a:r>
              <a:rPr lang="en-US" sz="1400" dirty="0" err="1">
                <a:solidFill>
                  <a:schemeClr val="tx1"/>
                </a:solidFill>
              </a:rPr>
              <a:t>Conval</a:t>
            </a:r>
            <a:r>
              <a:rPr lang="en-US" sz="1400" dirty="0">
                <a:solidFill>
                  <a:schemeClr val="tx1"/>
                </a:solidFill>
              </a:rPr>
              <a:t>, PV, …)</a:t>
            </a:r>
          </a:p>
        </p:txBody>
      </p:sp>
      <p:sp>
        <p:nvSpPr>
          <p:cNvPr id="86" name="Rectangle 85">
            <a:extLst>
              <a:ext uri="{FF2B5EF4-FFF2-40B4-BE49-F238E27FC236}">
                <a16:creationId xmlns:a16="http://schemas.microsoft.com/office/drawing/2014/main" id="{B73A0E08-66F5-49DD-9A3A-9297E1B57F60}"/>
              </a:ext>
            </a:extLst>
          </p:cNvPr>
          <p:cNvSpPr/>
          <p:nvPr/>
        </p:nvSpPr>
        <p:spPr>
          <a:xfrm>
            <a:off x="2065600" y="1730176"/>
            <a:ext cx="1059422" cy="41358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FW Compiler</a:t>
            </a:r>
          </a:p>
        </p:txBody>
      </p:sp>
      <p:sp>
        <p:nvSpPr>
          <p:cNvPr id="87" name="Rectangle 86">
            <a:extLst>
              <a:ext uri="{FF2B5EF4-FFF2-40B4-BE49-F238E27FC236}">
                <a16:creationId xmlns:a16="http://schemas.microsoft.com/office/drawing/2014/main" id="{9803BD11-CC83-46EC-AF2F-772C1E828C18}"/>
              </a:ext>
            </a:extLst>
          </p:cNvPr>
          <p:cNvSpPr/>
          <p:nvPr/>
        </p:nvSpPr>
        <p:spPr>
          <a:xfrm>
            <a:off x="548530" y="1608128"/>
            <a:ext cx="811290"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Git – Source Control</a:t>
            </a:r>
          </a:p>
        </p:txBody>
      </p:sp>
      <p:cxnSp>
        <p:nvCxnSpPr>
          <p:cNvPr id="88" name="Straight Arrow Connector 87">
            <a:extLst>
              <a:ext uri="{FF2B5EF4-FFF2-40B4-BE49-F238E27FC236}">
                <a16:creationId xmlns:a16="http://schemas.microsoft.com/office/drawing/2014/main" id="{4CD76CCC-DD48-40A5-8E79-1EF647DE4651}"/>
              </a:ext>
            </a:extLst>
          </p:cNvPr>
          <p:cNvCxnSpPr>
            <a:cxnSpLocks/>
            <a:stCxn id="84" idx="3"/>
          </p:cNvCxnSpPr>
          <p:nvPr/>
        </p:nvCxnSpPr>
        <p:spPr>
          <a:xfrm flipV="1">
            <a:off x="10831509" y="1928808"/>
            <a:ext cx="510596" cy="2486"/>
          </a:xfrm>
          <a:prstGeom prst="straightConnector1">
            <a:avLst/>
          </a:prstGeom>
          <a:ln w="254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1270CD6E-A519-45B6-B80C-AD9CF7486AAF}"/>
              </a:ext>
            </a:extLst>
          </p:cNvPr>
          <p:cNvCxnSpPr>
            <a:cxnSpLocks/>
            <a:stCxn id="36" idx="3"/>
            <a:endCxn id="92" idx="2"/>
          </p:cNvCxnSpPr>
          <p:nvPr/>
        </p:nvCxnSpPr>
        <p:spPr>
          <a:xfrm>
            <a:off x="5988345" y="3784617"/>
            <a:ext cx="3435471" cy="523511"/>
          </a:xfrm>
          <a:prstGeom prst="straightConnector1">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Cylinder 91">
            <a:extLst>
              <a:ext uri="{FF2B5EF4-FFF2-40B4-BE49-F238E27FC236}">
                <a16:creationId xmlns:a16="http://schemas.microsoft.com/office/drawing/2014/main" id="{AD2C3F49-41AC-4DFA-A31E-B83CE876B7D6}"/>
              </a:ext>
            </a:extLst>
          </p:cNvPr>
          <p:cNvSpPr/>
          <p:nvPr/>
        </p:nvSpPr>
        <p:spPr>
          <a:xfrm>
            <a:off x="9423816" y="4088633"/>
            <a:ext cx="2096271" cy="438989"/>
          </a:xfrm>
          <a:prstGeom prst="can">
            <a:avLst/>
          </a:prstGeom>
          <a:solidFill>
            <a:srgbClr val="C2E4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Handbook Code</a:t>
            </a:r>
          </a:p>
        </p:txBody>
      </p:sp>
      <p:cxnSp>
        <p:nvCxnSpPr>
          <p:cNvPr id="106" name="Straight Arrow Connector 105">
            <a:extLst>
              <a:ext uri="{FF2B5EF4-FFF2-40B4-BE49-F238E27FC236}">
                <a16:creationId xmlns:a16="http://schemas.microsoft.com/office/drawing/2014/main" id="{414A83EF-9131-4AC2-8603-0E86011E2082}"/>
              </a:ext>
            </a:extLst>
          </p:cNvPr>
          <p:cNvCxnSpPr>
            <a:cxnSpLocks/>
            <a:stCxn id="92" idx="1"/>
            <a:endCxn id="97" idx="3"/>
          </p:cNvCxnSpPr>
          <p:nvPr/>
        </p:nvCxnSpPr>
        <p:spPr>
          <a:xfrm flipV="1">
            <a:off x="10471952" y="3362082"/>
            <a:ext cx="9326" cy="726551"/>
          </a:xfrm>
          <a:prstGeom prst="straightConnector1">
            <a:avLst/>
          </a:prstGeom>
          <a:ln>
            <a:headEnd type="triangl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59" name="Rectangle 58">
            <a:extLst>
              <a:ext uri="{FF2B5EF4-FFF2-40B4-BE49-F238E27FC236}">
                <a16:creationId xmlns:a16="http://schemas.microsoft.com/office/drawing/2014/main" id="{9A76BECD-2478-49C8-9725-F41535C10516}"/>
              </a:ext>
            </a:extLst>
          </p:cNvPr>
          <p:cNvSpPr/>
          <p:nvPr/>
        </p:nvSpPr>
        <p:spPr>
          <a:xfrm>
            <a:off x="6288361" y="2798815"/>
            <a:ext cx="1082751" cy="44571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Customer</a:t>
            </a:r>
          </a:p>
        </p:txBody>
      </p:sp>
      <p:cxnSp>
        <p:nvCxnSpPr>
          <p:cNvPr id="71" name="Straight Arrow Connector 70">
            <a:extLst>
              <a:ext uri="{FF2B5EF4-FFF2-40B4-BE49-F238E27FC236}">
                <a16:creationId xmlns:a16="http://schemas.microsoft.com/office/drawing/2014/main" id="{E51038F8-302E-4664-A413-534767AE03E1}"/>
              </a:ext>
            </a:extLst>
          </p:cNvPr>
          <p:cNvCxnSpPr>
            <a:cxnSpLocks/>
            <a:stCxn id="59" idx="0"/>
          </p:cNvCxnSpPr>
          <p:nvPr/>
        </p:nvCxnSpPr>
        <p:spPr>
          <a:xfrm flipV="1">
            <a:off x="6829737" y="2254459"/>
            <a:ext cx="0" cy="54435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AEFF53BF-9F8F-41A0-B341-D87FEE8A6BFF}"/>
              </a:ext>
            </a:extLst>
          </p:cNvPr>
          <p:cNvSpPr txBox="1"/>
          <p:nvPr/>
        </p:nvSpPr>
        <p:spPr>
          <a:xfrm>
            <a:off x="6739786" y="2480712"/>
            <a:ext cx="989637" cy="215444"/>
          </a:xfrm>
          <a:prstGeom prst="rect">
            <a:avLst/>
          </a:prstGeom>
          <a:noFill/>
        </p:spPr>
        <p:txBody>
          <a:bodyPr vert="horz" wrap="square" lIns="0" tIns="0" rIns="0" bIns="0" rtlCol="0">
            <a:spAutoFit/>
          </a:bodyPr>
          <a:lstStyle/>
          <a:p>
            <a:pPr algn="ctr"/>
            <a:r>
              <a:rPr lang="en-US" sz="1400" dirty="0">
                <a:solidFill>
                  <a:schemeClr val="bg1"/>
                </a:solidFill>
              </a:rPr>
              <a:t>Failures</a:t>
            </a:r>
          </a:p>
        </p:txBody>
      </p:sp>
      <p:cxnSp>
        <p:nvCxnSpPr>
          <p:cNvPr id="90" name="Straight Arrow Connector 89">
            <a:extLst>
              <a:ext uri="{FF2B5EF4-FFF2-40B4-BE49-F238E27FC236}">
                <a16:creationId xmlns:a16="http://schemas.microsoft.com/office/drawing/2014/main" id="{09172485-1DB6-404C-92D9-634EF67759C6}"/>
              </a:ext>
            </a:extLst>
          </p:cNvPr>
          <p:cNvCxnSpPr>
            <a:cxnSpLocks/>
            <a:stCxn id="59" idx="1"/>
            <a:endCxn id="64" idx="4"/>
          </p:cNvCxnSpPr>
          <p:nvPr/>
        </p:nvCxnSpPr>
        <p:spPr>
          <a:xfrm flipH="1" flipV="1">
            <a:off x="5673996" y="3015530"/>
            <a:ext cx="614365" cy="614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E0568D4A-30DE-44BD-9C3D-5DF38C93DEA6}"/>
              </a:ext>
            </a:extLst>
          </p:cNvPr>
          <p:cNvCxnSpPr>
            <a:cxnSpLocks/>
          </p:cNvCxnSpPr>
          <p:nvPr/>
        </p:nvCxnSpPr>
        <p:spPr>
          <a:xfrm flipH="1">
            <a:off x="5615406" y="2258723"/>
            <a:ext cx="872030" cy="55892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998DADB1-93B4-4C9B-B629-19D447C91641}"/>
              </a:ext>
            </a:extLst>
          </p:cNvPr>
          <p:cNvSpPr txBox="1"/>
          <p:nvPr/>
        </p:nvSpPr>
        <p:spPr>
          <a:xfrm rot="19621044">
            <a:off x="5548447" y="2359032"/>
            <a:ext cx="890928" cy="215444"/>
          </a:xfrm>
          <a:prstGeom prst="rect">
            <a:avLst/>
          </a:prstGeom>
          <a:noFill/>
        </p:spPr>
        <p:txBody>
          <a:bodyPr vert="horz" wrap="square" lIns="0" tIns="0" rIns="0" bIns="0" rtlCol="0">
            <a:spAutoFit/>
          </a:bodyPr>
          <a:lstStyle/>
          <a:p>
            <a:pPr algn="ctr"/>
            <a:r>
              <a:rPr lang="en-US" sz="1400" dirty="0">
                <a:solidFill>
                  <a:schemeClr val="bg1"/>
                </a:solidFill>
              </a:rPr>
              <a:t>Crawler</a:t>
            </a:r>
          </a:p>
        </p:txBody>
      </p:sp>
      <p:sp>
        <p:nvSpPr>
          <p:cNvPr id="97" name="Cylinder 96">
            <a:extLst>
              <a:ext uri="{FF2B5EF4-FFF2-40B4-BE49-F238E27FC236}">
                <a16:creationId xmlns:a16="http://schemas.microsoft.com/office/drawing/2014/main" id="{0CAD97A5-E7A2-4329-AA04-90693EEAF722}"/>
              </a:ext>
            </a:extLst>
          </p:cNvPr>
          <p:cNvSpPr/>
          <p:nvPr/>
        </p:nvSpPr>
        <p:spPr>
          <a:xfrm>
            <a:off x="9907677" y="2766030"/>
            <a:ext cx="1147202" cy="5960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Debug Handbook</a:t>
            </a:r>
          </a:p>
        </p:txBody>
      </p:sp>
      <p:cxnSp>
        <p:nvCxnSpPr>
          <p:cNvPr id="98" name="Straight Arrow Connector 97">
            <a:extLst>
              <a:ext uri="{FF2B5EF4-FFF2-40B4-BE49-F238E27FC236}">
                <a16:creationId xmlns:a16="http://schemas.microsoft.com/office/drawing/2014/main" id="{DAADA18A-44EC-409A-8DE6-D285B0C57A1D}"/>
              </a:ext>
            </a:extLst>
          </p:cNvPr>
          <p:cNvCxnSpPr>
            <a:cxnSpLocks/>
          </p:cNvCxnSpPr>
          <p:nvPr/>
        </p:nvCxnSpPr>
        <p:spPr>
          <a:xfrm>
            <a:off x="11342105" y="1933931"/>
            <a:ext cx="0" cy="1873130"/>
          </a:xfrm>
          <a:prstGeom prst="straightConnector1">
            <a:avLst/>
          </a:prstGeom>
          <a:ln w="254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1AFD6BCE-7E32-404E-AA2F-FCF83EEE0D1D}"/>
              </a:ext>
            </a:extLst>
          </p:cNvPr>
          <p:cNvCxnSpPr>
            <a:cxnSpLocks/>
            <a:stCxn id="97" idx="1"/>
            <a:endCxn id="84" idx="2"/>
          </p:cNvCxnSpPr>
          <p:nvPr/>
        </p:nvCxnSpPr>
        <p:spPr>
          <a:xfrm flipH="1" flipV="1">
            <a:off x="10473248" y="2254459"/>
            <a:ext cx="8030" cy="51157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5" name="Straight Arrow Connector 104">
            <a:extLst>
              <a:ext uri="{FF2B5EF4-FFF2-40B4-BE49-F238E27FC236}">
                <a16:creationId xmlns:a16="http://schemas.microsoft.com/office/drawing/2014/main" id="{7CBB9165-A9F4-4A73-BF9C-0CBE6ADD4A07}"/>
              </a:ext>
            </a:extLst>
          </p:cNvPr>
          <p:cNvCxnSpPr>
            <a:cxnSpLocks/>
            <a:endCxn id="97" idx="2"/>
          </p:cNvCxnSpPr>
          <p:nvPr/>
        </p:nvCxnSpPr>
        <p:spPr>
          <a:xfrm>
            <a:off x="7200592" y="2237596"/>
            <a:ext cx="2707085" cy="826460"/>
          </a:xfrm>
          <a:prstGeom prst="straightConnector1">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5A8DC874-5878-40E5-903F-7064FF3AE93A}"/>
              </a:ext>
            </a:extLst>
          </p:cNvPr>
          <p:cNvSpPr txBox="1"/>
          <p:nvPr/>
        </p:nvSpPr>
        <p:spPr>
          <a:xfrm rot="980311">
            <a:off x="8049751" y="2733836"/>
            <a:ext cx="1093209" cy="169277"/>
          </a:xfrm>
          <a:prstGeom prst="rect">
            <a:avLst/>
          </a:prstGeom>
          <a:noFill/>
        </p:spPr>
        <p:txBody>
          <a:bodyPr vert="horz" wrap="square" lIns="0" tIns="0" rIns="0" bIns="0" rtlCol="0">
            <a:spAutoFit/>
          </a:bodyPr>
          <a:lstStyle/>
          <a:p>
            <a:pPr algn="ctr"/>
            <a:r>
              <a:rPr lang="en-US" sz="1100" dirty="0">
                <a:solidFill>
                  <a:schemeClr val="accent4">
                    <a:lumMod val="60000"/>
                    <a:lumOff val="40000"/>
                  </a:schemeClr>
                </a:solidFill>
              </a:rPr>
              <a:t>Debug recipe</a:t>
            </a:r>
          </a:p>
        </p:txBody>
      </p:sp>
      <p:sp>
        <p:nvSpPr>
          <p:cNvPr id="110" name="TextBox 109">
            <a:extLst>
              <a:ext uri="{FF2B5EF4-FFF2-40B4-BE49-F238E27FC236}">
                <a16:creationId xmlns:a16="http://schemas.microsoft.com/office/drawing/2014/main" id="{C63F510D-2629-4814-8EC0-1FF9D9F637AA}"/>
              </a:ext>
            </a:extLst>
          </p:cNvPr>
          <p:cNvSpPr txBox="1"/>
          <p:nvPr/>
        </p:nvSpPr>
        <p:spPr>
          <a:xfrm>
            <a:off x="9056805" y="3509634"/>
            <a:ext cx="1914446" cy="215444"/>
          </a:xfrm>
          <a:prstGeom prst="rect">
            <a:avLst/>
          </a:prstGeom>
          <a:noFill/>
        </p:spPr>
        <p:txBody>
          <a:bodyPr vert="horz" wrap="square" lIns="0" tIns="0" rIns="0" bIns="0" rtlCol="0">
            <a:spAutoFit/>
          </a:bodyPr>
          <a:lstStyle/>
          <a:p>
            <a:pPr algn="ctr"/>
            <a:r>
              <a:rPr lang="en-US" sz="1400" dirty="0">
                <a:solidFill>
                  <a:schemeClr val="accent4">
                    <a:lumMod val="60000"/>
                    <a:lumOff val="40000"/>
                  </a:schemeClr>
                </a:solidFill>
              </a:rPr>
              <a:t>Dev Analysis Modules</a:t>
            </a:r>
          </a:p>
        </p:txBody>
      </p:sp>
      <p:sp>
        <p:nvSpPr>
          <p:cNvPr id="120" name="TextBox 119">
            <a:extLst>
              <a:ext uri="{FF2B5EF4-FFF2-40B4-BE49-F238E27FC236}">
                <a16:creationId xmlns:a16="http://schemas.microsoft.com/office/drawing/2014/main" id="{196FB12F-3C5B-45DF-9F11-D9D7FEAF0E60}"/>
              </a:ext>
            </a:extLst>
          </p:cNvPr>
          <p:cNvSpPr txBox="1"/>
          <p:nvPr/>
        </p:nvSpPr>
        <p:spPr>
          <a:xfrm>
            <a:off x="5481839" y="2815107"/>
            <a:ext cx="989637" cy="215444"/>
          </a:xfrm>
          <a:prstGeom prst="rect">
            <a:avLst/>
          </a:prstGeom>
          <a:noFill/>
        </p:spPr>
        <p:txBody>
          <a:bodyPr vert="horz" wrap="square" lIns="0" tIns="0" rIns="0" bIns="0" rtlCol="0">
            <a:spAutoFit/>
          </a:bodyPr>
          <a:lstStyle/>
          <a:p>
            <a:pPr algn="ctr"/>
            <a:r>
              <a:rPr lang="en-US" sz="1400" dirty="0">
                <a:solidFill>
                  <a:schemeClr val="bg1"/>
                </a:solidFill>
              </a:rPr>
              <a:t>Meta</a:t>
            </a:r>
          </a:p>
        </p:txBody>
      </p:sp>
      <p:cxnSp>
        <p:nvCxnSpPr>
          <p:cNvPr id="121" name="Straight Arrow Connector 120">
            <a:extLst>
              <a:ext uri="{FF2B5EF4-FFF2-40B4-BE49-F238E27FC236}">
                <a16:creationId xmlns:a16="http://schemas.microsoft.com/office/drawing/2014/main" id="{BC962594-B582-4D60-9D38-AD6B2F35C21F}"/>
              </a:ext>
            </a:extLst>
          </p:cNvPr>
          <p:cNvCxnSpPr>
            <a:cxnSpLocks/>
          </p:cNvCxnSpPr>
          <p:nvPr/>
        </p:nvCxnSpPr>
        <p:spPr>
          <a:xfrm>
            <a:off x="7169193" y="1924564"/>
            <a:ext cx="991011"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C7230EAB-3709-4703-A5FF-D70035451350}"/>
              </a:ext>
            </a:extLst>
          </p:cNvPr>
          <p:cNvCxnSpPr>
            <a:cxnSpLocks/>
          </p:cNvCxnSpPr>
          <p:nvPr/>
        </p:nvCxnSpPr>
        <p:spPr>
          <a:xfrm flipV="1">
            <a:off x="9222087" y="1924564"/>
            <a:ext cx="882105"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73CD19C4-C6D6-4546-8D46-BADC98777BD5}"/>
              </a:ext>
            </a:extLst>
          </p:cNvPr>
          <p:cNvCxnSpPr>
            <a:cxnSpLocks/>
            <a:stCxn id="124" idx="3"/>
            <a:endCxn id="84" idx="0"/>
          </p:cNvCxnSpPr>
          <p:nvPr/>
        </p:nvCxnSpPr>
        <p:spPr>
          <a:xfrm>
            <a:off x="9479787" y="1095386"/>
            <a:ext cx="993461" cy="512742"/>
          </a:xfrm>
          <a:prstGeom prst="straightConnector1">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E37857F7-450B-4F6A-8A46-58C2360AD459}"/>
              </a:ext>
            </a:extLst>
          </p:cNvPr>
          <p:cNvSpPr txBox="1"/>
          <p:nvPr/>
        </p:nvSpPr>
        <p:spPr>
          <a:xfrm>
            <a:off x="7991155" y="879942"/>
            <a:ext cx="1488632" cy="430887"/>
          </a:xfrm>
          <a:prstGeom prst="rect">
            <a:avLst/>
          </a:prstGeom>
          <a:solidFill>
            <a:srgbClr val="C2E4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1400">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Reduced human analysis</a:t>
            </a:r>
          </a:p>
        </p:txBody>
      </p:sp>
      <p:cxnSp>
        <p:nvCxnSpPr>
          <p:cNvPr id="125" name="Straight Arrow Connector 124">
            <a:extLst>
              <a:ext uri="{FF2B5EF4-FFF2-40B4-BE49-F238E27FC236}">
                <a16:creationId xmlns:a16="http://schemas.microsoft.com/office/drawing/2014/main" id="{7CEADE2B-E7C3-48FF-B9B8-FA23FDE592E1}"/>
              </a:ext>
            </a:extLst>
          </p:cNvPr>
          <p:cNvCxnSpPr>
            <a:cxnSpLocks/>
            <a:stCxn id="82" idx="0"/>
            <a:endCxn id="124" idx="1"/>
          </p:cNvCxnSpPr>
          <p:nvPr/>
        </p:nvCxnSpPr>
        <p:spPr>
          <a:xfrm flipV="1">
            <a:off x="6829737" y="1095386"/>
            <a:ext cx="1161418" cy="512742"/>
          </a:xfrm>
          <a:prstGeom prst="straightConnector1">
            <a:avLst/>
          </a:prstGeom>
          <a:ln w="2222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42136A37-5ECD-4273-93AB-847D2B3564D6}"/>
              </a:ext>
            </a:extLst>
          </p:cNvPr>
          <p:cNvSpPr txBox="1"/>
          <p:nvPr/>
        </p:nvSpPr>
        <p:spPr>
          <a:xfrm>
            <a:off x="2058612" y="1042837"/>
            <a:ext cx="1073952" cy="430887"/>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Data Control Management</a:t>
            </a:r>
          </a:p>
        </p:txBody>
      </p:sp>
      <p:cxnSp>
        <p:nvCxnSpPr>
          <p:cNvPr id="62" name="Straight Arrow Connector 61">
            <a:extLst>
              <a:ext uri="{FF2B5EF4-FFF2-40B4-BE49-F238E27FC236}">
                <a16:creationId xmlns:a16="http://schemas.microsoft.com/office/drawing/2014/main" id="{B31006E3-FE9E-45A0-A53F-63C5640F3943}"/>
              </a:ext>
            </a:extLst>
          </p:cNvPr>
          <p:cNvCxnSpPr>
            <a:cxnSpLocks/>
            <a:stCxn id="87" idx="0"/>
          </p:cNvCxnSpPr>
          <p:nvPr/>
        </p:nvCxnSpPr>
        <p:spPr>
          <a:xfrm flipV="1">
            <a:off x="954175" y="1284963"/>
            <a:ext cx="1105886" cy="323165"/>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EBCBE5A5-E475-4122-B531-7CB444E51DD2}"/>
              </a:ext>
            </a:extLst>
          </p:cNvPr>
          <p:cNvCxnSpPr>
            <a:cxnSpLocks/>
            <a:stCxn id="60" idx="2"/>
            <a:endCxn id="86" idx="0"/>
          </p:cNvCxnSpPr>
          <p:nvPr/>
        </p:nvCxnSpPr>
        <p:spPr>
          <a:xfrm flipH="1">
            <a:off x="2595311" y="1473724"/>
            <a:ext cx="277" cy="256452"/>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67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9E46-14AB-4AC0-8B88-56B40D90BC2E}"/>
              </a:ext>
            </a:extLst>
          </p:cNvPr>
          <p:cNvSpPr>
            <a:spLocks noGrp="1"/>
          </p:cNvSpPr>
          <p:nvPr>
            <p:ph type="title"/>
          </p:nvPr>
        </p:nvSpPr>
        <p:spPr>
          <a:xfrm>
            <a:off x="527971" y="192900"/>
            <a:ext cx="11696651" cy="674605"/>
          </a:xfrm>
        </p:spPr>
        <p:txBody>
          <a:bodyPr/>
          <a:lstStyle/>
          <a:p>
            <a:r>
              <a:rPr lang="en-US" dirty="0"/>
              <a:t>Solution Vision Framework</a:t>
            </a:r>
            <a:br>
              <a:rPr lang="en-US" sz="3200" dirty="0"/>
            </a:br>
            <a:endParaRPr lang="en-US" sz="3200" dirty="0"/>
          </a:p>
        </p:txBody>
      </p:sp>
      <p:sp>
        <p:nvSpPr>
          <p:cNvPr id="4" name="Slide Number Placeholder 3">
            <a:extLst>
              <a:ext uri="{FF2B5EF4-FFF2-40B4-BE49-F238E27FC236}">
                <a16:creationId xmlns:a16="http://schemas.microsoft.com/office/drawing/2014/main" id="{A53EEDB3-6477-40DA-8AB8-A8565C22EB0F}"/>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29</a:t>
            </a:fld>
            <a:endParaRPr lang="en-US" dirty="0"/>
          </a:p>
        </p:txBody>
      </p:sp>
      <p:sp>
        <p:nvSpPr>
          <p:cNvPr id="5" name="Rectangle 2">
            <a:extLst>
              <a:ext uri="{FF2B5EF4-FFF2-40B4-BE49-F238E27FC236}">
                <a16:creationId xmlns:a16="http://schemas.microsoft.com/office/drawing/2014/main" id="{57566009-4696-4F67-9018-F543C855F08E}"/>
              </a:ext>
            </a:extLst>
          </p:cNvPr>
          <p:cNvSpPr>
            <a:spLocks noChangeArrowheads="1"/>
          </p:cNvSpPr>
          <p:nvPr/>
        </p:nvSpPr>
        <p:spPr bwMode="auto">
          <a:xfrm>
            <a:off x="8966286" y="72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2">
            <a:extLst>
              <a:ext uri="{FF2B5EF4-FFF2-40B4-BE49-F238E27FC236}">
                <a16:creationId xmlns:a16="http://schemas.microsoft.com/office/drawing/2014/main" id="{A2F6B74B-D120-44C5-81F7-0AAE24E59B6A}"/>
              </a:ext>
            </a:extLst>
          </p:cNvPr>
          <p:cNvSpPr>
            <a:spLocks noChangeArrowheads="1"/>
          </p:cNvSpPr>
          <p:nvPr/>
        </p:nvSpPr>
        <p:spPr bwMode="auto">
          <a:xfrm>
            <a:off x="248049" y="2947863"/>
            <a:ext cx="11300769" cy="47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Content Placeholder 2">
            <a:extLst>
              <a:ext uri="{FF2B5EF4-FFF2-40B4-BE49-F238E27FC236}">
                <a16:creationId xmlns:a16="http://schemas.microsoft.com/office/drawing/2014/main" id="{BF43399B-1EE0-4695-991D-F40E5CFB8297}"/>
              </a:ext>
            </a:extLst>
          </p:cNvPr>
          <p:cNvSpPr txBox="1">
            <a:spLocks/>
          </p:cNvSpPr>
          <p:nvPr/>
        </p:nvSpPr>
        <p:spPr>
          <a:xfrm>
            <a:off x="4069172" y="6329702"/>
            <a:ext cx="4596837" cy="467939"/>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Arial" panose="020B0604020202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Arial" panose="020B0604020202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Arial" panose="020B0604020202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Arial" panose="020B0604020202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600" dirty="0"/>
              <a:t>Share </a:t>
            </a:r>
            <a:r>
              <a:rPr lang="en-US" sz="1600" dirty="0">
                <a:solidFill>
                  <a:srgbClr val="00B050"/>
                </a:solidFill>
              </a:rPr>
              <a:t>Framework </a:t>
            </a:r>
            <a:r>
              <a:rPr lang="en-US" sz="1600" dirty="0"/>
              <a:t>with IT - </a:t>
            </a:r>
            <a:r>
              <a:rPr lang="en-US" sz="1400" dirty="0"/>
              <a:t>Optimize for Enterprise</a:t>
            </a:r>
          </a:p>
          <a:p>
            <a:endParaRPr lang="en-US" sz="1600" dirty="0"/>
          </a:p>
        </p:txBody>
      </p:sp>
      <p:pic>
        <p:nvPicPr>
          <p:cNvPr id="25" name="Picture 24">
            <a:extLst>
              <a:ext uri="{FF2B5EF4-FFF2-40B4-BE49-F238E27FC236}">
                <a16:creationId xmlns:a16="http://schemas.microsoft.com/office/drawing/2014/main" id="{E0102603-FA37-49B4-A9C5-2190509BC08B}"/>
              </a:ext>
            </a:extLst>
          </p:cNvPr>
          <p:cNvPicPr>
            <a:picLocks noChangeAspect="1"/>
          </p:cNvPicPr>
          <p:nvPr/>
        </p:nvPicPr>
        <p:blipFill>
          <a:blip r:embed="rId3"/>
          <a:stretch>
            <a:fillRect/>
          </a:stretch>
        </p:blipFill>
        <p:spPr>
          <a:xfrm>
            <a:off x="454324" y="1305731"/>
            <a:ext cx="11379667" cy="4360209"/>
          </a:xfrm>
          <a:prstGeom prst="rect">
            <a:avLst/>
          </a:prstGeom>
        </p:spPr>
      </p:pic>
    </p:spTree>
    <p:extLst>
      <p:ext uri="{BB962C8B-B14F-4D97-AF65-F5344CB8AC3E}">
        <p14:creationId xmlns:p14="http://schemas.microsoft.com/office/powerpoint/2010/main" val="91164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a:t>
            </a:fld>
            <a:endParaRPr lang="en-US" dirty="0">
              <a:solidFill>
                <a:prstClr val="white"/>
              </a:solidFill>
            </a:endParaRPr>
          </a:p>
        </p:txBody>
      </p:sp>
      <p:sp>
        <p:nvSpPr>
          <p:cNvPr id="3" name="Title 2"/>
          <p:cNvSpPr>
            <a:spLocks noGrp="1"/>
          </p:cNvSpPr>
          <p:nvPr>
            <p:ph type="title"/>
          </p:nvPr>
        </p:nvSpPr>
        <p:spPr>
          <a:xfrm>
            <a:off x="148887" y="227493"/>
            <a:ext cx="12043113" cy="486447"/>
          </a:xfrm>
        </p:spPr>
        <p:txBody>
          <a:bodyPr/>
          <a:lstStyle/>
          <a:p>
            <a:r>
              <a:rPr lang="en-US" sz="2300" b="1" dirty="0"/>
              <a:t>Summary</a:t>
            </a:r>
            <a:r>
              <a:rPr lang="en-US" sz="2300" dirty="0"/>
              <a:t> - </a:t>
            </a:r>
            <a:r>
              <a:rPr lang="en-US" sz="2400" dirty="0"/>
              <a:t>Rapid Analysis-Automation For Developers (RAAD) </a:t>
            </a:r>
            <a:endParaRPr lang="en-US" sz="2300" dirty="0"/>
          </a:p>
        </p:txBody>
      </p:sp>
      <p:graphicFrame>
        <p:nvGraphicFramePr>
          <p:cNvPr id="5" name="Content Placeholder 4"/>
          <p:cNvGraphicFramePr>
            <a:graphicFrameLocks/>
          </p:cNvGraphicFramePr>
          <p:nvPr>
            <p:extLst>
              <p:ext uri="{D42A27DB-BD31-4B8C-83A1-F6EECF244321}">
                <p14:modId xmlns:p14="http://schemas.microsoft.com/office/powerpoint/2010/main" val="1664229284"/>
              </p:ext>
            </p:extLst>
          </p:nvPr>
        </p:nvGraphicFramePr>
        <p:xfrm>
          <a:off x="74443" y="763380"/>
          <a:ext cx="12043113" cy="5661409"/>
        </p:xfrm>
        <a:graphic>
          <a:graphicData uri="http://schemas.openxmlformats.org/drawingml/2006/table">
            <a:tbl>
              <a:tblPr firstRow="1" bandRow="1">
                <a:tableStyleId>{5C22544A-7EE6-4342-B048-85BDC9FD1C3A}</a:tableStyleId>
              </a:tblPr>
              <a:tblGrid>
                <a:gridCol w="1783854">
                  <a:extLst>
                    <a:ext uri="{9D8B030D-6E8A-4147-A177-3AD203B41FA5}">
                      <a16:colId xmlns:a16="http://schemas.microsoft.com/office/drawing/2014/main" val="20000"/>
                    </a:ext>
                  </a:extLst>
                </a:gridCol>
                <a:gridCol w="10259259">
                  <a:extLst>
                    <a:ext uri="{9D8B030D-6E8A-4147-A177-3AD203B41FA5}">
                      <a16:colId xmlns:a16="http://schemas.microsoft.com/office/drawing/2014/main" val="20001"/>
                    </a:ext>
                  </a:extLst>
                </a:gridCol>
              </a:tblGrid>
              <a:tr h="405125">
                <a:tc>
                  <a:txBody>
                    <a:bodyPr/>
                    <a:lstStyle/>
                    <a:p>
                      <a:pPr marL="0" marR="0" algn="l" rtl="0" eaLnBrk="1" fontAlgn="ctr" latinLnBrk="0" hangingPunct="1">
                        <a:spcBef>
                          <a:spcPts val="0"/>
                        </a:spcBef>
                        <a:spcAft>
                          <a:spcPts val="0"/>
                        </a:spcAft>
                      </a:pPr>
                      <a:r>
                        <a:rPr lang="en-US" sz="1800" b="1" i="0" u="none" strike="noStrike" kern="1200" dirty="0">
                          <a:solidFill>
                            <a:srgbClr val="FFFFFF"/>
                          </a:solidFill>
                          <a:effectLst/>
                          <a:latin typeface="+mn-lt"/>
                        </a:rPr>
                        <a:t>Topic</a:t>
                      </a:r>
                      <a:endParaRPr lang="en-US" sz="2000" b="0" i="0" u="none" strike="noStrike" dirty="0">
                        <a:effectLst/>
                        <a:latin typeface="+mn-lt"/>
                      </a:endParaRPr>
                    </a:p>
                  </a:txBody>
                  <a:tcPr marL="60960" marR="60960" marT="60960" marB="60960" anchor="ctr"/>
                </a:tc>
                <a:tc>
                  <a:txBody>
                    <a:bodyPr/>
                    <a:lstStyle/>
                    <a:p>
                      <a:pPr marL="0" marR="0" algn="l" rtl="0" eaLnBrk="1" fontAlgn="ctr" latinLnBrk="0" hangingPunct="1">
                        <a:spcBef>
                          <a:spcPts val="0"/>
                        </a:spcBef>
                        <a:spcAft>
                          <a:spcPts val="0"/>
                        </a:spcAft>
                      </a:pPr>
                      <a:r>
                        <a:rPr lang="en-US" sz="1800" b="1" i="0" u="none" strike="noStrike" kern="1200" dirty="0">
                          <a:solidFill>
                            <a:srgbClr val="FFFFFF"/>
                          </a:solidFill>
                          <a:effectLst/>
                          <a:latin typeface="+mn-lt"/>
                        </a:rPr>
                        <a:t>Summary of slides presented</a:t>
                      </a:r>
                      <a:endParaRPr lang="en-US" sz="2000" b="0" i="0" u="none" strike="noStrike" dirty="0">
                        <a:effectLst/>
                        <a:latin typeface="+mn-lt"/>
                      </a:endParaRPr>
                    </a:p>
                  </a:txBody>
                  <a:tcPr marL="60960" marR="60960" marT="60960" marB="60960" anchor="ctr"/>
                </a:tc>
                <a:extLst>
                  <a:ext uri="{0D108BD9-81ED-4DB2-BD59-A6C34878D82A}">
                    <a16:rowId xmlns:a16="http://schemas.microsoft.com/office/drawing/2014/main" val="10000"/>
                  </a:ext>
                </a:extLst>
              </a:tr>
              <a:tr h="1075931">
                <a:tc>
                  <a:txBody>
                    <a:bodyPr/>
                    <a:lstStyle/>
                    <a:p>
                      <a:pPr marL="0" marR="0" algn="l" rtl="0" eaLnBrk="1" fontAlgn="t" latinLnBrk="0" hangingPunct="1">
                        <a:spcBef>
                          <a:spcPts val="0"/>
                        </a:spcBef>
                        <a:spcAft>
                          <a:spcPts val="0"/>
                        </a:spcAft>
                        <a:tabLst>
                          <a:tab pos="1866900" algn="l"/>
                        </a:tabLst>
                      </a:pPr>
                      <a:r>
                        <a:rPr lang="en-US" sz="1200" b="0" i="0" u="none" strike="noStrike" kern="1200" dirty="0">
                          <a:solidFill>
                            <a:srgbClr val="000000"/>
                          </a:solidFill>
                          <a:effectLst/>
                          <a:latin typeface="+mn-lt"/>
                        </a:rPr>
                        <a:t>Environment</a:t>
                      </a:r>
                      <a:endParaRPr lang="en-US" sz="2000" b="0" i="0" u="none" strike="noStrike" dirty="0">
                        <a:effectLst/>
                        <a:latin typeface="+mn-lt"/>
                      </a:endParaRPr>
                    </a:p>
                  </a:txBody>
                  <a:tcPr marL="60960" marR="60960" marT="60960" marB="60960" anchor="ctr"/>
                </a:tc>
                <a:tc>
                  <a:txBody>
                    <a:bodyPr/>
                    <a:lstStyle/>
                    <a:p>
                      <a:pPr marL="0" marR="0" algn="l" rtl="0" eaLnBrk="1" fontAlgn="t" latinLnBrk="0" hangingPunct="1">
                        <a:spcBef>
                          <a:spcPts val="0"/>
                        </a:spcBef>
                        <a:spcAft>
                          <a:spcPts val="0"/>
                        </a:spcAft>
                      </a:pPr>
                      <a:r>
                        <a:rPr lang="en-US" sz="1200" b="0" i="0" u="none" strike="noStrike" kern="1200" dirty="0">
                          <a:solidFill>
                            <a:srgbClr val="000000"/>
                          </a:solidFill>
                          <a:effectLst/>
                          <a:latin typeface="+mn-lt"/>
                        </a:rPr>
                        <a:t>Telemetry capability now available (2019) across all enterprise SATA and NVMe SSDs (NAND-</a:t>
                      </a:r>
                      <a:r>
                        <a:rPr lang="en-US" sz="1200" b="0" i="0" u="none" strike="noStrike" kern="1200" dirty="0" err="1">
                          <a:solidFill>
                            <a:srgbClr val="000000"/>
                          </a:solidFill>
                          <a:effectLst/>
                          <a:latin typeface="+mn-lt"/>
                        </a:rPr>
                        <a:t>Optane</a:t>
                      </a:r>
                      <a:r>
                        <a:rPr lang="en-US" sz="1200" b="0" i="0" u="none" strike="noStrike" kern="1200" dirty="0">
                          <a:solidFill>
                            <a:srgbClr val="000000"/>
                          </a:solidFill>
                          <a:effectLst/>
                          <a:latin typeface="+mn-lt"/>
                        </a:rPr>
                        <a:t>™).  Drive information available through our translation, triage, and simulation tools.  AEs embrace Telemetry/Triage to rapidly provide issue likely root cause back to customers (weeks to days). This acceleration has identified gaps in domain knowledge in order to quickly confirm root cause, alleviate, and mitigate anomalies/issues.</a:t>
                      </a:r>
                    </a:p>
                    <a:p>
                      <a:pPr marL="0" marR="0" algn="l" rtl="0" eaLnBrk="1" fontAlgn="t" latinLnBrk="0" hangingPunct="1">
                        <a:spcBef>
                          <a:spcPts val="0"/>
                        </a:spcBef>
                        <a:spcAft>
                          <a:spcPts val="0"/>
                        </a:spcAft>
                      </a:pPr>
                      <a:r>
                        <a:rPr lang="en-US" sz="1200" b="0" i="0" u="none" strike="noStrike" kern="1200" dirty="0">
                          <a:solidFill>
                            <a:srgbClr val="000000"/>
                          </a:solidFill>
                          <a:effectLst/>
                          <a:latin typeface="+mn-lt"/>
                        </a:rPr>
                        <a:t>Debug remains slow in assert/perf/power failures is limited (~6.5 days to resolve a bug spread over weeks).</a:t>
                      </a:r>
                    </a:p>
                  </a:txBody>
                  <a:tcPr marL="60960" marR="60960" marT="60960" marB="60960" anchor="ctr"/>
                </a:tc>
                <a:extLst>
                  <a:ext uri="{0D108BD9-81ED-4DB2-BD59-A6C34878D82A}">
                    <a16:rowId xmlns:a16="http://schemas.microsoft.com/office/drawing/2014/main" val="10001"/>
                  </a:ext>
                </a:extLst>
              </a:tr>
              <a:tr h="0">
                <a:tc>
                  <a:txBody>
                    <a:bodyPr/>
                    <a:lstStyle/>
                    <a:p>
                      <a:pPr marL="0" marR="0" algn="l" rtl="0" eaLnBrk="1" fontAlgn="t" latinLnBrk="0" hangingPunct="1">
                        <a:spcBef>
                          <a:spcPts val="0"/>
                        </a:spcBef>
                        <a:spcAft>
                          <a:spcPts val="0"/>
                        </a:spcAft>
                      </a:pPr>
                      <a:r>
                        <a:rPr lang="en-US" sz="1100" b="0" i="0" u="none" strike="noStrike" kern="1200" dirty="0">
                          <a:solidFill>
                            <a:srgbClr val="000000"/>
                          </a:solidFill>
                          <a:effectLst/>
                          <a:latin typeface="+mn-lt"/>
                        </a:rPr>
                        <a:t>Opportunities addressed</a:t>
                      </a:r>
                    </a:p>
                  </a:txBody>
                  <a:tcPr marL="60960" marR="60960" marT="60960" marB="60960" anchor="ctr"/>
                </a:tc>
                <a:tc>
                  <a:txBody>
                    <a:bodyPr/>
                    <a:lstStyle/>
                    <a:p>
                      <a:pPr marL="228600" marR="0" lvl="1" indent="-228600" algn="l" defTabSz="609585" rtl="0" eaLnBrk="1" fontAlgn="t" latinLnBrk="0" hangingPunct="1">
                        <a:lnSpc>
                          <a:spcPct val="100000"/>
                        </a:lnSpc>
                        <a:spcBef>
                          <a:spcPts val="0"/>
                        </a:spcBef>
                        <a:spcAft>
                          <a:spcPts val="0"/>
                        </a:spcAft>
                        <a:buClrTx/>
                        <a:buSzTx/>
                        <a:buFont typeface="+mj-lt"/>
                        <a:buAutoNum type="arabicPeriod"/>
                        <a:tabLst/>
                        <a:defRPr/>
                      </a:pPr>
                      <a:r>
                        <a:rPr lang="en-US" sz="1200" b="1" kern="1200" dirty="0">
                          <a:solidFill>
                            <a:schemeClr val="dk1"/>
                          </a:solidFill>
                          <a:latin typeface="+mn-lt"/>
                          <a:ea typeface="+mn-ea"/>
                          <a:cs typeface="+mn-cs"/>
                        </a:rPr>
                        <a:t>Expedite debug velocity: </a:t>
                      </a:r>
                      <a:r>
                        <a:rPr lang="en-US" sz="1200" kern="1200" dirty="0">
                          <a:solidFill>
                            <a:schemeClr val="dk1"/>
                          </a:solidFill>
                          <a:latin typeface="+mn-lt"/>
                          <a:ea typeface="+mn-ea"/>
                          <a:cs typeface="+mn-cs"/>
                        </a:rPr>
                        <a:t>Automate expert contextual analysis to identify/root cause problems based on Telemetry (via SW outside of SSD)</a:t>
                      </a:r>
                    </a:p>
                    <a:p>
                      <a:pPr marL="228600" marR="0" lvl="1" indent="-228600" algn="l" defTabSz="609585" rtl="0" eaLnBrk="1" fontAlgn="t" latinLnBrk="0" hangingPunct="1">
                        <a:lnSpc>
                          <a:spcPct val="100000"/>
                        </a:lnSpc>
                        <a:spcBef>
                          <a:spcPts val="0"/>
                        </a:spcBef>
                        <a:spcAft>
                          <a:spcPts val="0"/>
                        </a:spcAft>
                        <a:buClrTx/>
                        <a:buSzTx/>
                        <a:buFont typeface="+mj-lt"/>
                        <a:buAutoNum type="arabicPeriod"/>
                        <a:tabLst/>
                        <a:defRPr/>
                      </a:pPr>
                      <a:r>
                        <a:rPr lang="en-US" sz="1200" b="1" kern="1200" dirty="0">
                          <a:solidFill>
                            <a:schemeClr val="dk1"/>
                          </a:solidFill>
                          <a:latin typeface="+mn-lt"/>
                          <a:ea typeface="+mn-ea"/>
                          <a:cs typeface="+mn-cs"/>
                        </a:rPr>
                        <a:t>Detect and Predict drive behaviors: </a:t>
                      </a:r>
                      <a:r>
                        <a:rPr lang="en-US" sz="1200" kern="1200" dirty="0">
                          <a:solidFill>
                            <a:schemeClr val="dk1"/>
                          </a:solidFill>
                          <a:latin typeface="+mn-lt"/>
                          <a:ea typeface="+mn-ea"/>
                          <a:cs typeface="+mn-cs"/>
                        </a:rPr>
                        <a:t>Extract Signatures of Telemetry data to detect &amp; predict anomalous drive behavior (via SW outside of SSD)</a:t>
                      </a:r>
                    </a:p>
                  </a:txBody>
                  <a:tcPr marL="60960" marR="60960" marT="60960" marB="60960" anchor="ctr"/>
                </a:tc>
                <a:extLst>
                  <a:ext uri="{0D108BD9-81ED-4DB2-BD59-A6C34878D82A}">
                    <a16:rowId xmlns:a16="http://schemas.microsoft.com/office/drawing/2014/main" val="10002"/>
                  </a:ext>
                </a:extLst>
              </a:tr>
              <a:tr h="1104421">
                <a:tc>
                  <a:txBody>
                    <a:bodyPr/>
                    <a:lstStyle/>
                    <a:p>
                      <a:pPr marL="0" marR="0" algn="l" rtl="0" eaLnBrk="1" fontAlgn="t" latinLnBrk="0" hangingPunct="1">
                        <a:spcBef>
                          <a:spcPts val="0"/>
                        </a:spcBef>
                        <a:spcAft>
                          <a:spcPts val="0"/>
                        </a:spcAft>
                        <a:tabLst>
                          <a:tab pos="1866900" algn="l"/>
                        </a:tabLst>
                      </a:pPr>
                      <a:r>
                        <a:rPr lang="en-US" sz="1200" b="1" i="0" u="none" strike="noStrike" kern="1200" dirty="0">
                          <a:solidFill>
                            <a:srgbClr val="000000"/>
                          </a:solidFill>
                          <a:effectLst/>
                          <a:latin typeface="+mn-lt"/>
                          <a:ea typeface="+mn-ea"/>
                          <a:cs typeface="+mn-cs"/>
                        </a:rPr>
                        <a:t>Pathfinding Questions</a:t>
                      </a:r>
                    </a:p>
                  </a:txBody>
                  <a:tcPr marL="60960" marR="60960" marT="60960" marB="60960" anchor="ctr"/>
                </a:tc>
                <a:tc>
                  <a:txBody>
                    <a:bodyPr/>
                    <a:lstStyle/>
                    <a:p>
                      <a:pPr marL="228600" marR="0" lvl="1" indent="-228600" algn="l" defTabSz="609585" rtl="0" eaLnBrk="1" fontAlgn="t"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latin typeface="+mn-lt"/>
                          <a:ea typeface="+mn-ea"/>
                          <a:cs typeface="+mn-cs"/>
                        </a:rPr>
                        <a:t>Using telemetry, </a:t>
                      </a:r>
                      <a:r>
                        <a:rPr lang="en-US" sz="1200" kern="1200" dirty="0" err="1">
                          <a:solidFill>
                            <a:schemeClr val="tx1"/>
                          </a:solidFill>
                          <a:latin typeface="+mn-lt"/>
                          <a:ea typeface="+mn-ea"/>
                          <a:cs typeface="+mn-cs"/>
                        </a:rPr>
                        <a:t>fw</a:t>
                      </a:r>
                      <a:r>
                        <a:rPr lang="en-US" sz="1200" kern="1200" dirty="0">
                          <a:solidFill>
                            <a:schemeClr val="tx1"/>
                          </a:solidFill>
                          <a:latin typeface="+mn-lt"/>
                          <a:ea typeface="+mn-ea"/>
                          <a:cs typeface="+mn-cs"/>
                        </a:rPr>
                        <a:t>-sources, and MP engine(s) to evaluate a SSD bug, is it possible to deliver automatically generated expert domain analysis (</a:t>
                      </a:r>
                      <a:r>
                        <a:rPr lang="en-US" sz="1200" dirty="0"/>
                        <a:t>expertly </a:t>
                      </a:r>
                      <a:r>
                        <a:rPr lang="en-US" sz="1200" kern="1200" dirty="0">
                          <a:solidFill>
                            <a:schemeClr val="tx1"/>
                          </a:solidFill>
                          <a:latin typeface="+mn-lt"/>
                          <a:ea typeface="+mn-ea"/>
                          <a:cs typeface="+mn-cs"/>
                        </a:rPr>
                        <a:t>evaluate SSD </a:t>
                      </a:r>
                      <a:r>
                        <a:rPr lang="en-US" sz="1200" kern="1200" dirty="0" err="1">
                          <a:solidFill>
                            <a:schemeClr val="tx1"/>
                          </a:solidFill>
                          <a:latin typeface="+mn-lt"/>
                          <a:ea typeface="+mn-ea"/>
                          <a:cs typeface="+mn-cs"/>
                        </a:rPr>
                        <a:t>fw</a:t>
                      </a:r>
                      <a:r>
                        <a:rPr lang="en-US" sz="1200" kern="1200" dirty="0">
                          <a:solidFill>
                            <a:schemeClr val="tx1"/>
                          </a:solidFill>
                          <a:latin typeface="+mn-lt"/>
                          <a:ea typeface="+mn-ea"/>
                          <a:cs typeface="+mn-cs"/>
                        </a:rPr>
                        <a:t> bug)? Focus on </a:t>
                      </a:r>
                      <a:r>
                        <a:rPr lang="en-US" sz="1200" kern="1200" dirty="0" err="1">
                          <a:solidFill>
                            <a:schemeClr val="tx1"/>
                          </a:solidFill>
                          <a:latin typeface="+mn-lt"/>
                          <a:ea typeface="+mn-ea"/>
                          <a:cs typeface="+mn-cs"/>
                        </a:rPr>
                        <a:t>NVMe</a:t>
                      </a:r>
                      <a:r>
                        <a:rPr lang="en-US" sz="1200" kern="1200" dirty="0">
                          <a:solidFill>
                            <a:schemeClr val="tx1"/>
                          </a:solidFill>
                          <a:latin typeface="+mn-lt"/>
                          <a:ea typeface="+mn-ea"/>
                          <a:cs typeface="+mn-cs"/>
                        </a:rPr>
                        <a:t> SSD FW Customer Asserts (based on top 2 customer asserts already identified): DF049: Wear leveling issue and MB002: Mail box command que issue.  What is the minimal set of telemetry data required, and what </a:t>
                      </a:r>
                      <a:r>
                        <a:rPr lang="en-US" sz="1200" kern="1200" dirty="0" err="1">
                          <a:solidFill>
                            <a:schemeClr val="tx1"/>
                          </a:solidFill>
                          <a:latin typeface="+mn-lt"/>
                          <a:ea typeface="+mn-ea"/>
                          <a:cs typeface="+mn-cs"/>
                        </a:rPr>
                        <a:t>sw</a:t>
                      </a:r>
                      <a:r>
                        <a:rPr lang="en-US" sz="1200" kern="1200" dirty="0">
                          <a:solidFill>
                            <a:schemeClr val="tx1"/>
                          </a:solidFill>
                          <a:latin typeface="+mn-lt"/>
                          <a:ea typeface="+mn-ea"/>
                          <a:cs typeface="+mn-cs"/>
                        </a:rPr>
                        <a:t> is required to generate this analysis?</a:t>
                      </a:r>
                    </a:p>
                    <a:p>
                      <a:pPr marL="228600" marR="0" lvl="1" indent="-228600" algn="l" defTabSz="609585" rtl="0" eaLnBrk="1" fontAlgn="t"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latin typeface="+mn-lt"/>
                          <a:ea typeface="+mn-ea"/>
                          <a:cs typeface="+mn-cs"/>
                        </a:rPr>
                        <a:t>Using telemetry and MP engine(s) to evaluate a SSD drive; is it possible to detect anomalies and predict future behaviors (profile normal, error path handling, and anomalous states)? Focus on two </a:t>
                      </a:r>
                      <a:r>
                        <a:rPr lang="en-US" sz="1200" kern="1200" dirty="0" err="1">
                          <a:solidFill>
                            <a:schemeClr val="tx1"/>
                          </a:solidFill>
                          <a:latin typeface="+mn-lt"/>
                          <a:ea typeface="+mn-ea"/>
                          <a:cs typeface="+mn-cs"/>
                        </a:rPr>
                        <a:t>NVMe</a:t>
                      </a:r>
                      <a:r>
                        <a:rPr lang="en-US" sz="1200" kern="1200" dirty="0">
                          <a:solidFill>
                            <a:schemeClr val="tx1"/>
                          </a:solidFill>
                          <a:latin typeface="+mn-lt"/>
                          <a:ea typeface="+mn-ea"/>
                          <a:cs typeface="+mn-cs"/>
                        </a:rPr>
                        <a:t> SSD FW modules: Wear leveling issue and Mail box command que issue. What is the minimal set of telemetry data required? What software is required to generate these predictions?</a:t>
                      </a:r>
                    </a:p>
                  </a:txBody>
                  <a:tcPr marL="60960" marR="60960" marT="60960" marB="60960" anchor="ctr"/>
                </a:tc>
                <a:extLst>
                  <a:ext uri="{0D108BD9-81ED-4DB2-BD59-A6C34878D82A}">
                    <a16:rowId xmlns:a16="http://schemas.microsoft.com/office/drawing/2014/main" val="10003"/>
                  </a:ext>
                </a:extLst>
              </a:tr>
              <a:tr h="522753">
                <a:tc>
                  <a:txBody>
                    <a:bodyPr/>
                    <a:lstStyle/>
                    <a:p>
                      <a:pPr marL="0" marR="0" algn="l" rtl="0" eaLnBrk="1" fontAlgn="t" latinLnBrk="0" hangingPunct="1">
                        <a:spcBef>
                          <a:spcPts val="0"/>
                        </a:spcBef>
                        <a:spcAft>
                          <a:spcPts val="0"/>
                        </a:spcAft>
                      </a:pPr>
                      <a:r>
                        <a:rPr lang="en-US" sz="1200" b="0" i="0" u="none" strike="noStrike" kern="1200" dirty="0">
                          <a:solidFill>
                            <a:srgbClr val="000000"/>
                          </a:solidFill>
                          <a:effectLst/>
                          <a:latin typeface="+mn-lt"/>
                        </a:rPr>
                        <a:t>Solution Vision</a:t>
                      </a:r>
                      <a:endParaRPr lang="en-US" sz="2000" b="0" i="0" u="none" strike="noStrike" dirty="0">
                        <a:effectLst/>
                        <a:latin typeface="+mn-lt"/>
                      </a:endParaRPr>
                    </a:p>
                  </a:txBody>
                  <a:tcPr marL="60960" marR="60960" marT="60960" marB="60960" anchor="ctr"/>
                </a:tc>
                <a:tc>
                  <a:txBody>
                    <a:bodyPr/>
                    <a:lstStyle/>
                    <a:p>
                      <a:pPr marL="0" marR="0" algn="l" rtl="0" eaLnBrk="1" fontAlgn="t" latinLnBrk="0" hangingPunct="1">
                        <a:spcBef>
                          <a:spcPts val="0"/>
                        </a:spcBef>
                        <a:spcAft>
                          <a:spcPts val="0"/>
                        </a:spcAft>
                      </a:pPr>
                      <a:r>
                        <a:rPr lang="en-US" sz="1200" dirty="0">
                          <a:solidFill>
                            <a:schemeClr val="tx1"/>
                          </a:solidFill>
                        </a:rPr>
                        <a:t>Machine Programming engines use </a:t>
                      </a:r>
                      <a:r>
                        <a:rPr lang="en-US" sz="1200" dirty="0" err="1">
                          <a:solidFill>
                            <a:schemeClr val="tx1"/>
                          </a:solidFill>
                        </a:rPr>
                        <a:t>fw</a:t>
                      </a:r>
                      <a:r>
                        <a:rPr lang="en-US" sz="1200" dirty="0">
                          <a:solidFill>
                            <a:schemeClr val="tx1"/>
                          </a:solidFill>
                        </a:rPr>
                        <a:t>-sources, defect info, debug-handbook, human expert context, and extensive telemetry to generate automated analysis.</a:t>
                      </a:r>
                    </a:p>
                  </a:txBody>
                  <a:tcPr marL="60960" marR="60960" marT="60960" marB="60960" anchor="ctr"/>
                </a:tc>
                <a:extLst>
                  <a:ext uri="{0D108BD9-81ED-4DB2-BD59-A6C34878D82A}">
                    <a16:rowId xmlns:a16="http://schemas.microsoft.com/office/drawing/2014/main" val="10004"/>
                  </a:ext>
                </a:extLst>
              </a:tr>
              <a:tr h="1235666">
                <a:tc>
                  <a:txBody>
                    <a:bodyPr/>
                    <a:lstStyle/>
                    <a:p>
                      <a:pPr marL="0" marR="0" algn="l" rtl="0" eaLnBrk="1" fontAlgn="t" latinLnBrk="0" hangingPunct="1">
                        <a:spcBef>
                          <a:spcPts val="0"/>
                        </a:spcBef>
                        <a:spcAft>
                          <a:spcPts val="0"/>
                        </a:spcAft>
                      </a:pPr>
                      <a:r>
                        <a:rPr lang="en-US" sz="1200" b="0" i="0" u="none" strike="noStrike" kern="1200" dirty="0">
                          <a:solidFill>
                            <a:srgbClr val="000000"/>
                          </a:solidFill>
                          <a:effectLst/>
                          <a:latin typeface="+mn-lt"/>
                        </a:rPr>
                        <a:t>Pathfinding Plan </a:t>
                      </a:r>
                      <a:endParaRPr lang="en-US" sz="2000" b="0" i="0" u="none" strike="noStrike" dirty="0">
                        <a:effectLst/>
                        <a:latin typeface="+mn-lt"/>
                      </a:endParaRPr>
                    </a:p>
                  </a:txBody>
                  <a:tcPr marL="60960" marR="60960" marT="60960" marB="60960" anchor="ctr"/>
                </a:tc>
                <a:tc>
                  <a:txBody>
                    <a:bodyPr/>
                    <a:lstStyle/>
                    <a:p>
                      <a:pPr marL="338667" lvl="1" indent="-342900" fontAlgn="t">
                        <a:spcBef>
                          <a:spcPts val="0"/>
                        </a:spcBef>
                        <a:spcAft>
                          <a:spcPts val="0"/>
                        </a:spcAft>
                        <a:buFont typeface="+mj-lt"/>
                        <a:buAutoNum type="arabicPeriod"/>
                      </a:pPr>
                      <a:r>
                        <a:rPr lang="en-US" sz="1200" u="none" kern="1200" dirty="0">
                          <a:solidFill>
                            <a:schemeClr val="dk1"/>
                          </a:solidFill>
                          <a:latin typeface="+mn-lt"/>
                          <a:ea typeface="+mn-ea"/>
                          <a:cs typeface="+mn-cs"/>
                        </a:rPr>
                        <a:t>Observe expert analysis for the asserts, then automate it through MP</a:t>
                      </a:r>
                    </a:p>
                    <a:p>
                      <a:pPr marL="338667" lvl="1" indent="-342900" fontAlgn="t">
                        <a:spcBef>
                          <a:spcPts val="0"/>
                        </a:spcBef>
                        <a:spcAft>
                          <a:spcPts val="0"/>
                        </a:spcAft>
                        <a:buFont typeface="+mj-lt"/>
                        <a:buAutoNum type="arabicPeriod"/>
                      </a:pPr>
                      <a:r>
                        <a:rPr lang="en-US" sz="1200" u="none" kern="1200" dirty="0">
                          <a:solidFill>
                            <a:schemeClr val="dk1"/>
                          </a:solidFill>
                          <a:latin typeface="+mn-lt"/>
                          <a:ea typeface="+mn-ea"/>
                          <a:cs typeface="+mn-cs"/>
                        </a:rPr>
                        <a:t>Create expert context analysis module(s) and library</a:t>
                      </a:r>
                    </a:p>
                    <a:p>
                      <a:pPr marL="800089" lvl="2" indent="-342900" fontAlgn="t">
                        <a:spcBef>
                          <a:spcPts val="0"/>
                        </a:spcBef>
                        <a:spcAft>
                          <a:spcPts val="0"/>
                        </a:spcAft>
                        <a:buFont typeface="+mj-lt"/>
                        <a:buAutoNum type="alphaLcParenR"/>
                      </a:pPr>
                      <a:r>
                        <a:rPr lang="en-US" sz="1200" u="none" kern="1200" dirty="0">
                          <a:solidFill>
                            <a:schemeClr val="dk1"/>
                          </a:solidFill>
                          <a:latin typeface="+mn-lt"/>
                          <a:ea typeface="+mn-ea"/>
                          <a:cs typeface="+mn-cs"/>
                        </a:rPr>
                        <a:t>Develop the handbook code for DF049 and MB002</a:t>
                      </a:r>
                    </a:p>
                    <a:p>
                      <a:pPr marL="800089" lvl="2" indent="-342900" fontAlgn="t">
                        <a:spcBef>
                          <a:spcPts val="0"/>
                        </a:spcBef>
                        <a:spcAft>
                          <a:spcPts val="0"/>
                        </a:spcAft>
                        <a:buFont typeface="+mj-lt"/>
                        <a:buAutoNum type="alphaLcParenR"/>
                      </a:pPr>
                      <a:r>
                        <a:rPr lang="en-US" sz="1200" u="none" kern="1200" dirty="0">
                          <a:solidFill>
                            <a:schemeClr val="dk1"/>
                          </a:solidFill>
                          <a:latin typeface="+mn-lt"/>
                          <a:ea typeface="+mn-ea"/>
                          <a:cs typeface="+mn-cs"/>
                        </a:rPr>
                        <a:t>Develop the MP-based framework</a:t>
                      </a:r>
                    </a:p>
                    <a:p>
                      <a:pPr marL="800089" lvl="2" indent="-342900" fontAlgn="t">
                        <a:spcBef>
                          <a:spcPts val="0"/>
                        </a:spcBef>
                        <a:spcAft>
                          <a:spcPts val="0"/>
                        </a:spcAft>
                        <a:buFont typeface="+mj-lt"/>
                        <a:buAutoNum type="alphaLcParenR"/>
                      </a:pPr>
                      <a:r>
                        <a:rPr lang="en-US" sz="1200" u="none" kern="1200" dirty="0">
                          <a:solidFill>
                            <a:schemeClr val="dk1"/>
                          </a:solidFill>
                          <a:latin typeface="+mn-lt"/>
                          <a:ea typeface="+mn-ea"/>
                          <a:cs typeface="+mn-cs"/>
                        </a:rPr>
                        <a:t>Create informed report containing likely root causes</a:t>
                      </a:r>
                    </a:p>
                    <a:p>
                      <a:pPr marL="1331360" lvl="3" indent="-342900" fontAlgn="t">
                        <a:spcBef>
                          <a:spcPts val="0"/>
                        </a:spcBef>
                        <a:spcAft>
                          <a:spcPts val="0"/>
                        </a:spcAft>
                        <a:buFont typeface="+mj-lt"/>
                        <a:buAutoNum type="alphaLcParenR"/>
                      </a:pPr>
                      <a:r>
                        <a:rPr lang="en-US" sz="1200" u="none" kern="1200" dirty="0">
                          <a:solidFill>
                            <a:schemeClr val="dk1"/>
                          </a:solidFill>
                          <a:latin typeface="+mn-lt"/>
                          <a:ea typeface="+mn-ea"/>
                          <a:cs typeface="+mn-cs"/>
                        </a:rPr>
                        <a:t>Includes analysis of adjacent module</a:t>
                      </a:r>
                    </a:p>
                    <a:p>
                      <a:pPr marL="800089" lvl="2" indent="-342900" fontAlgn="t">
                        <a:spcBef>
                          <a:spcPts val="0"/>
                        </a:spcBef>
                        <a:spcAft>
                          <a:spcPts val="0"/>
                        </a:spcAft>
                        <a:buFont typeface="+mj-lt"/>
                        <a:buAutoNum type="alphaLcParenR"/>
                      </a:pPr>
                      <a:r>
                        <a:rPr lang="en-US" sz="1200" u="none" kern="1200" dirty="0">
                          <a:solidFill>
                            <a:schemeClr val="dk1"/>
                          </a:solidFill>
                          <a:latin typeface="+mn-lt"/>
                          <a:ea typeface="+mn-ea"/>
                          <a:cs typeface="+mn-cs"/>
                        </a:rPr>
                        <a:t>Extend Triage Tool to utilize the MP engine</a:t>
                      </a:r>
                    </a:p>
                    <a:p>
                      <a:pPr marL="338667" lvl="1" indent="-342900" fontAlgn="t">
                        <a:spcBef>
                          <a:spcPts val="0"/>
                        </a:spcBef>
                        <a:spcAft>
                          <a:spcPts val="0"/>
                        </a:spcAft>
                        <a:buFont typeface="+mj-lt"/>
                        <a:buAutoNum type="arabicPeriod"/>
                      </a:pPr>
                      <a:r>
                        <a:rPr lang="en-US" sz="1200" u="none" kern="1200" dirty="0">
                          <a:solidFill>
                            <a:schemeClr val="dk1"/>
                          </a:solidFill>
                          <a:latin typeface="+mn-lt"/>
                          <a:ea typeface="+mn-ea"/>
                          <a:cs typeface="+mn-cs"/>
                        </a:rPr>
                        <a:t>(Stretch) Extend the solution to scale beyond the 2 asserts </a:t>
                      </a:r>
                    </a:p>
                    <a:p>
                      <a:pPr marL="800089" lvl="2" indent="-342900" fontAlgn="t">
                        <a:spcBef>
                          <a:spcPts val="0"/>
                        </a:spcBef>
                        <a:spcAft>
                          <a:spcPts val="0"/>
                        </a:spcAft>
                        <a:buFont typeface="+mj-lt"/>
                        <a:buAutoNum type="arabicPeriod"/>
                      </a:pPr>
                      <a:r>
                        <a:rPr lang="en-US" sz="1200" u="none" kern="1200" dirty="0">
                          <a:solidFill>
                            <a:schemeClr val="dk1"/>
                          </a:solidFill>
                          <a:latin typeface="+mn-lt"/>
                          <a:ea typeface="+mn-ea"/>
                          <a:cs typeface="+mn-cs"/>
                        </a:rPr>
                        <a:t>Develop framework to add capability to recommend expert module</a:t>
                      </a:r>
                    </a:p>
                  </a:txBody>
                  <a:tcPr marL="60960" marR="60960" marT="60960" marB="60960" anchor="ct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4106221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9E46-14AB-4AC0-8B88-56B40D90BC2E}"/>
              </a:ext>
            </a:extLst>
          </p:cNvPr>
          <p:cNvSpPr>
            <a:spLocks noGrp="1"/>
          </p:cNvSpPr>
          <p:nvPr>
            <p:ph type="title"/>
          </p:nvPr>
        </p:nvSpPr>
        <p:spPr>
          <a:xfrm>
            <a:off x="513904" y="201837"/>
            <a:ext cx="11696651" cy="674605"/>
          </a:xfrm>
        </p:spPr>
        <p:txBody>
          <a:bodyPr/>
          <a:lstStyle/>
          <a:p>
            <a:r>
              <a:rPr lang="en-US" sz="3200" dirty="0"/>
              <a:t>Forecasting and Scaling the Vision Framework</a:t>
            </a:r>
            <a:br>
              <a:rPr lang="en-US" sz="3200" dirty="0"/>
            </a:br>
            <a:endParaRPr lang="en-US" sz="3200" dirty="0"/>
          </a:p>
        </p:txBody>
      </p:sp>
      <p:sp>
        <p:nvSpPr>
          <p:cNvPr id="3" name="Content Placeholder 2">
            <a:extLst>
              <a:ext uri="{FF2B5EF4-FFF2-40B4-BE49-F238E27FC236}">
                <a16:creationId xmlns:a16="http://schemas.microsoft.com/office/drawing/2014/main" id="{C7CA6B55-6171-4BD1-8CBB-64F5094F9FB1}"/>
              </a:ext>
            </a:extLst>
          </p:cNvPr>
          <p:cNvSpPr>
            <a:spLocks noGrp="1"/>
          </p:cNvSpPr>
          <p:nvPr>
            <p:ph idx="1"/>
          </p:nvPr>
        </p:nvSpPr>
        <p:spPr>
          <a:xfrm>
            <a:off x="561741" y="1132609"/>
            <a:ext cx="11216278" cy="3406669"/>
          </a:xfrm>
        </p:spPr>
        <p:txBody>
          <a:bodyPr/>
          <a:lstStyle/>
          <a:p>
            <a:pPr>
              <a:spcBef>
                <a:spcPts val="600"/>
              </a:spcBef>
              <a:spcAft>
                <a:spcPts val="600"/>
              </a:spcAft>
            </a:pPr>
            <a:r>
              <a:rPr lang="en-US" sz="2000" dirty="0"/>
              <a:t>Extend Intel One API for drive telemetry content in order to automate RAAD via MP</a:t>
            </a:r>
            <a:endParaRPr lang="en-US" sz="2800" dirty="0"/>
          </a:p>
          <a:p>
            <a:pPr marL="342900" indent="-342900">
              <a:spcBef>
                <a:spcPts val="600"/>
              </a:spcBef>
              <a:spcAft>
                <a:spcPts val="600"/>
              </a:spcAft>
              <a:buFont typeface="+mj-lt"/>
              <a:buAutoNum type="arabicPeriod"/>
            </a:pPr>
            <a:r>
              <a:rPr lang="en-US" sz="1800" dirty="0"/>
              <a:t>Telemetry and associated system meta data into Data Lake (DL)/AXON</a:t>
            </a:r>
          </a:p>
          <a:p>
            <a:pPr marL="342900" indent="-342900">
              <a:spcBef>
                <a:spcPts val="600"/>
              </a:spcBef>
              <a:spcAft>
                <a:spcPts val="600"/>
              </a:spcAft>
              <a:buFont typeface="+mj-lt"/>
              <a:buAutoNum type="arabicPeriod"/>
            </a:pPr>
            <a:r>
              <a:rPr lang="en-US" sz="1800" dirty="0"/>
              <a:t>Create </a:t>
            </a:r>
            <a:r>
              <a:rPr lang="en-US" sz="1800" u="sng" dirty="0"/>
              <a:t>NSG One </a:t>
            </a:r>
            <a:r>
              <a:rPr lang="en-US" sz="1800" dirty="0"/>
              <a:t>container </a:t>
            </a:r>
            <a:r>
              <a:rPr lang="en-US" sz="1800" u="sng" dirty="0"/>
              <a:t>API</a:t>
            </a:r>
          </a:p>
          <a:p>
            <a:pPr marL="643459" lvl="1" indent="-342900">
              <a:spcBef>
                <a:spcPts val="600"/>
              </a:spcBef>
              <a:spcAft>
                <a:spcPts val="600"/>
              </a:spcAft>
              <a:buFont typeface="+mj-lt"/>
              <a:buAutoNum type="alphaLcPeriod"/>
            </a:pPr>
            <a:r>
              <a:rPr lang="en-US" sz="1600" dirty="0"/>
              <a:t>Extract, parse, map content, etc.</a:t>
            </a:r>
          </a:p>
          <a:p>
            <a:pPr marL="342900" indent="-342900">
              <a:spcBef>
                <a:spcPts val="600"/>
              </a:spcBef>
              <a:spcAft>
                <a:spcPts val="600"/>
              </a:spcAft>
              <a:buFont typeface="+mj-lt"/>
              <a:buAutoNum type="arabicPeriod"/>
            </a:pPr>
            <a:r>
              <a:rPr lang="en-US" sz="1800" dirty="0"/>
              <a:t>Streamline data into Intel’s </a:t>
            </a:r>
            <a:r>
              <a:rPr lang="en-US" sz="1800" u="sng" dirty="0">
                <a:hlinkClick r:id="rId3">
                  <a:extLst>
                    <a:ext uri="{A12FA001-AC4F-418D-AE19-62706E023703}">
                      <ahyp:hlinkClr xmlns:ahyp="http://schemas.microsoft.com/office/drawing/2018/hyperlinkcolor" val="tx"/>
                    </a:ext>
                  </a:extLst>
                </a:hlinkClick>
              </a:rPr>
              <a:t>One API</a:t>
            </a:r>
            <a:r>
              <a:rPr lang="en-US" sz="1800" dirty="0"/>
              <a:t> to create applications</a:t>
            </a:r>
          </a:p>
          <a:p>
            <a:pPr marL="643459" lvl="1" indent="-342900">
              <a:spcBef>
                <a:spcPts val="600"/>
              </a:spcBef>
              <a:spcAft>
                <a:spcPts val="600"/>
              </a:spcAft>
              <a:buFont typeface="+mj-lt"/>
              <a:buAutoNum type="alphaLcPeriod"/>
            </a:pPr>
            <a:r>
              <a:rPr lang="en-US" sz="1600" dirty="0"/>
              <a:t>Access, search, cluster, etc. the data from DL to </a:t>
            </a:r>
            <a:r>
              <a:rPr lang="en-US" sz="1600" dirty="0">
                <a:solidFill>
                  <a:srgbClr val="00B050"/>
                </a:solidFill>
              </a:rPr>
              <a:t>provide context</a:t>
            </a:r>
          </a:p>
          <a:p>
            <a:pPr marL="643459" lvl="1" indent="-342900">
              <a:spcBef>
                <a:spcPts val="600"/>
              </a:spcBef>
              <a:spcAft>
                <a:spcPts val="600"/>
              </a:spcAft>
              <a:buFont typeface="+mj-lt"/>
              <a:buAutoNum type="alphaLcPeriod"/>
            </a:pPr>
            <a:r>
              <a:rPr lang="en-US" sz="1600" b="1" dirty="0"/>
              <a:t>Create MP algorithms, capabilities, etc. (existing/create new)</a:t>
            </a:r>
          </a:p>
          <a:p>
            <a:pPr marL="457200" indent="-457200">
              <a:spcBef>
                <a:spcPts val="600"/>
              </a:spcBef>
              <a:spcAft>
                <a:spcPts val="600"/>
              </a:spcAft>
              <a:buFont typeface="+mj-lt"/>
              <a:buAutoNum type="arabicPeriod"/>
            </a:pPr>
            <a:r>
              <a:rPr lang="en-US" sz="1800" dirty="0"/>
              <a:t>Share </a:t>
            </a:r>
            <a:r>
              <a:rPr lang="en-US" sz="1800" dirty="0">
                <a:solidFill>
                  <a:srgbClr val="00B050"/>
                </a:solidFill>
              </a:rPr>
              <a:t>Framework </a:t>
            </a:r>
            <a:r>
              <a:rPr lang="en-US" sz="1800" dirty="0"/>
              <a:t>with IT - Optimize for Enterprise</a:t>
            </a:r>
            <a:endParaRPr lang="en-US" sz="1600" dirty="0"/>
          </a:p>
          <a:p>
            <a:pPr lvl="1" indent="0">
              <a:spcBef>
                <a:spcPts val="600"/>
              </a:spcBef>
              <a:spcAft>
                <a:spcPts val="600"/>
              </a:spcAft>
              <a:buNone/>
            </a:pPr>
            <a:endParaRPr lang="en-US" sz="1600" dirty="0"/>
          </a:p>
          <a:p>
            <a:pPr lvl="1" indent="0">
              <a:spcBef>
                <a:spcPts val="600"/>
              </a:spcBef>
              <a:spcAft>
                <a:spcPts val="600"/>
              </a:spcAft>
              <a:buNone/>
            </a:pPr>
            <a:r>
              <a:rPr lang="en-US" sz="1400" i="1" dirty="0"/>
              <a:t>Note:</a:t>
            </a:r>
            <a:r>
              <a:rPr lang="en-US" sz="1400" dirty="0"/>
              <a:t> </a:t>
            </a:r>
            <a:r>
              <a:rPr lang="en-US" sz="1400" dirty="0" err="1"/>
              <a:t>OneAPI</a:t>
            </a:r>
            <a:r>
              <a:rPr lang="en-US" sz="1400" dirty="0"/>
              <a:t> programming model provides a comprehensive and unified portfolio of developer tools that can be used across data management </a:t>
            </a:r>
          </a:p>
          <a:p>
            <a:pPr marL="586309" lvl="1" indent="-285750">
              <a:spcBef>
                <a:spcPts val="600"/>
              </a:spcBef>
              <a:spcAft>
                <a:spcPts val="600"/>
              </a:spcAft>
            </a:pPr>
            <a:r>
              <a:rPr lang="en-US" sz="1400" dirty="0"/>
              <a:t>Engine, hardware target, range of performance libraries</a:t>
            </a:r>
          </a:p>
          <a:p>
            <a:endParaRPr lang="en-US" sz="1400" dirty="0"/>
          </a:p>
        </p:txBody>
      </p:sp>
      <p:sp>
        <p:nvSpPr>
          <p:cNvPr id="4" name="Slide Number Placeholder 3">
            <a:extLst>
              <a:ext uri="{FF2B5EF4-FFF2-40B4-BE49-F238E27FC236}">
                <a16:creationId xmlns:a16="http://schemas.microsoft.com/office/drawing/2014/main" id="{A53EEDB3-6477-40DA-8AB8-A8565C22EB0F}"/>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30</a:t>
            </a:fld>
            <a:endParaRPr lang="en-US" dirty="0"/>
          </a:p>
        </p:txBody>
      </p:sp>
      <p:sp>
        <p:nvSpPr>
          <p:cNvPr id="5" name="Rectangle 2">
            <a:extLst>
              <a:ext uri="{FF2B5EF4-FFF2-40B4-BE49-F238E27FC236}">
                <a16:creationId xmlns:a16="http://schemas.microsoft.com/office/drawing/2014/main" id="{57566009-4696-4F67-9018-F543C855F08E}"/>
              </a:ext>
            </a:extLst>
          </p:cNvPr>
          <p:cNvSpPr>
            <a:spLocks noChangeArrowheads="1"/>
          </p:cNvSpPr>
          <p:nvPr/>
        </p:nvSpPr>
        <p:spPr bwMode="auto">
          <a:xfrm>
            <a:off x="8966286" y="72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2">
            <a:extLst>
              <a:ext uri="{FF2B5EF4-FFF2-40B4-BE49-F238E27FC236}">
                <a16:creationId xmlns:a16="http://schemas.microsoft.com/office/drawing/2014/main" id="{A2F6B74B-D120-44C5-81F7-0AAE24E59B6A}"/>
              </a:ext>
            </a:extLst>
          </p:cNvPr>
          <p:cNvSpPr>
            <a:spLocks noChangeArrowheads="1"/>
          </p:cNvSpPr>
          <p:nvPr/>
        </p:nvSpPr>
        <p:spPr bwMode="auto">
          <a:xfrm>
            <a:off x="248049" y="2947863"/>
            <a:ext cx="11300769" cy="47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8368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9A6BA-7EDC-4274-883F-49E0D665C153}"/>
              </a:ext>
            </a:extLst>
          </p:cNvPr>
          <p:cNvSpPr>
            <a:spLocks noGrp="1"/>
          </p:cNvSpPr>
          <p:nvPr>
            <p:ph type="sldNum" sz="quarter" idx="12"/>
          </p:nvPr>
        </p:nvSpPr>
        <p:spPr>
          <a:xfrm>
            <a:off x="9163136" y="6432516"/>
            <a:ext cx="2844800" cy="365125"/>
          </a:xfrm>
        </p:spPr>
        <p:txBody>
          <a:bodyPr/>
          <a:lstStyle/>
          <a:p>
            <a:fld id="{EE2556C5-CE8C-6547-B838-EA80C61A4AF7}" type="slidenum">
              <a:rPr lang="en-US" smtClean="0"/>
              <a:pPr/>
              <a:t>31</a:t>
            </a:fld>
            <a:endParaRPr lang="en-US" dirty="0"/>
          </a:p>
        </p:txBody>
      </p:sp>
      <p:sp>
        <p:nvSpPr>
          <p:cNvPr id="3" name="Title 2">
            <a:extLst>
              <a:ext uri="{FF2B5EF4-FFF2-40B4-BE49-F238E27FC236}">
                <a16:creationId xmlns:a16="http://schemas.microsoft.com/office/drawing/2014/main" id="{D99A9365-3DFD-438F-B3F6-2234F14DC82E}"/>
              </a:ext>
            </a:extLst>
          </p:cNvPr>
          <p:cNvSpPr>
            <a:spLocks noGrp="1"/>
          </p:cNvSpPr>
          <p:nvPr>
            <p:ph type="title"/>
          </p:nvPr>
        </p:nvSpPr>
        <p:spPr/>
        <p:txBody>
          <a:bodyPr/>
          <a:lstStyle/>
          <a:p>
            <a:r>
              <a:rPr lang="en-US" dirty="0"/>
              <a:t>Pathfinding Questions</a:t>
            </a:r>
          </a:p>
        </p:txBody>
      </p:sp>
      <p:sp>
        <p:nvSpPr>
          <p:cNvPr id="4" name="Content Placeholder 3">
            <a:extLst>
              <a:ext uri="{FF2B5EF4-FFF2-40B4-BE49-F238E27FC236}">
                <a16:creationId xmlns:a16="http://schemas.microsoft.com/office/drawing/2014/main" id="{17AA576A-88DF-45F9-9377-6A00259CB5E9}"/>
              </a:ext>
            </a:extLst>
          </p:cNvPr>
          <p:cNvSpPr>
            <a:spLocks noGrp="1"/>
          </p:cNvSpPr>
          <p:nvPr>
            <p:ph sz="quarter" idx="13"/>
          </p:nvPr>
        </p:nvSpPr>
        <p:spPr>
          <a:xfrm>
            <a:off x="352426" y="1075533"/>
            <a:ext cx="11482916" cy="3573724"/>
          </a:xfrm>
        </p:spPr>
        <p:txBody>
          <a:bodyPr/>
          <a:lstStyle/>
          <a:p>
            <a:pPr marL="396875" lvl="1" indent="-396875" fontAlgn="t">
              <a:spcBef>
                <a:spcPts val="0"/>
              </a:spcBef>
              <a:buFont typeface="+mj-lt"/>
              <a:buAutoNum type="arabicPeriod"/>
              <a:defRPr/>
            </a:pPr>
            <a:r>
              <a:rPr lang="en-US" sz="1800" dirty="0"/>
              <a:t>Using telemetry, fw-sources, and MP engine(s) to evaluate a SSD bug, is it possible to deliver automatically generated expert domain analysis to expertly evaluate it?</a:t>
            </a:r>
          </a:p>
          <a:p>
            <a:pPr marL="804322" lvl="2" indent="-342900" fontAlgn="t">
              <a:spcBef>
                <a:spcPts val="0"/>
              </a:spcBef>
              <a:defRPr/>
            </a:pPr>
            <a:r>
              <a:rPr lang="en-US" sz="1800" dirty="0">
                <a:solidFill>
                  <a:srgbClr val="FFFF00"/>
                </a:solidFill>
              </a:rPr>
              <a:t>Focus</a:t>
            </a:r>
            <a:r>
              <a:rPr lang="en-US" sz="1800" dirty="0"/>
              <a:t> on two of the top NVMe SSD FW Customer Asserts:</a:t>
            </a:r>
          </a:p>
          <a:p>
            <a:pPr marL="1335593" lvl="3" indent="-342900" fontAlgn="t">
              <a:spcBef>
                <a:spcPts val="0"/>
              </a:spcBef>
              <a:buFont typeface="Arial" panose="020B0604020202020204" pitchFamily="34" charset="0"/>
              <a:buChar char="•"/>
              <a:defRPr/>
            </a:pPr>
            <a:r>
              <a:rPr lang="en-US" sz="1800" dirty="0"/>
              <a:t>DF049: Wear leveling issue</a:t>
            </a:r>
          </a:p>
          <a:p>
            <a:pPr marL="1335593" lvl="3" indent="-342900" fontAlgn="t">
              <a:spcBef>
                <a:spcPts val="0"/>
              </a:spcBef>
              <a:buFont typeface="Arial" panose="020B0604020202020204" pitchFamily="34" charset="0"/>
              <a:buChar char="•"/>
              <a:defRPr/>
            </a:pPr>
            <a:r>
              <a:rPr lang="en-US" sz="1800" dirty="0"/>
              <a:t>MB002: Mail box command queue issue</a:t>
            </a:r>
          </a:p>
          <a:p>
            <a:pPr marL="804322" lvl="2" indent="-342900" fontAlgn="t">
              <a:spcBef>
                <a:spcPts val="0"/>
              </a:spcBef>
              <a:defRPr/>
            </a:pPr>
            <a:r>
              <a:rPr lang="en-US" sz="1800" dirty="0"/>
              <a:t>What is the minimal telemetry data required, and what sw is required to generate this analysis?</a:t>
            </a:r>
          </a:p>
          <a:p>
            <a:pPr marL="804322" lvl="2" indent="-342900" fontAlgn="t">
              <a:spcBef>
                <a:spcPts val="0"/>
              </a:spcBef>
              <a:buFont typeface="+mj-lt"/>
              <a:buAutoNum type="arabicPeriod"/>
              <a:defRPr/>
            </a:pPr>
            <a:endParaRPr lang="en-US" sz="1800" dirty="0"/>
          </a:p>
          <a:p>
            <a:pPr marL="457200" lvl="1" indent="-457200" fontAlgn="t">
              <a:spcBef>
                <a:spcPts val="0"/>
              </a:spcBef>
              <a:buFont typeface="+mj-lt"/>
              <a:buAutoNum type="arabicPeriod"/>
              <a:defRPr/>
            </a:pPr>
            <a:r>
              <a:rPr lang="en-US" sz="1800" dirty="0"/>
              <a:t>Using telemetry, fw-sources, and MP engine(s) to evaluate a SSD drive, is it possible to detect and predict future behaviors (profile normal, error path handling, and anomalous states)?</a:t>
            </a:r>
          </a:p>
          <a:p>
            <a:pPr marL="804322" lvl="2" indent="-342900" fontAlgn="t">
              <a:spcBef>
                <a:spcPts val="0"/>
              </a:spcBef>
              <a:defRPr/>
            </a:pPr>
            <a:r>
              <a:rPr lang="en-US" sz="1800" dirty="0">
                <a:solidFill>
                  <a:srgbClr val="FFFF00"/>
                </a:solidFill>
              </a:rPr>
              <a:t>Focus</a:t>
            </a:r>
            <a:r>
              <a:rPr lang="en-US" sz="1800" dirty="0"/>
              <a:t> on two NVMe SSD FW modules</a:t>
            </a:r>
          </a:p>
          <a:p>
            <a:pPr marL="1335593" lvl="3" indent="-342900" fontAlgn="t">
              <a:spcBef>
                <a:spcPts val="0"/>
              </a:spcBef>
              <a:buFont typeface="Arial" panose="020B0604020202020204" pitchFamily="34" charset="0"/>
              <a:buChar char="•"/>
              <a:defRPr/>
            </a:pPr>
            <a:r>
              <a:rPr lang="en-US" sz="1800" dirty="0"/>
              <a:t>Wear leveling</a:t>
            </a:r>
          </a:p>
          <a:p>
            <a:pPr marL="1335593" lvl="3" indent="-342900" fontAlgn="t">
              <a:spcBef>
                <a:spcPts val="0"/>
              </a:spcBef>
              <a:buFont typeface="Arial" panose="020B0604020202020204" pitchFamily="34" charset="0"/>
              <a:buChar char="•"/>
              <a:defRPr/>
            </a:pPr>
            <a:r>
              <a:rPr lang="en-US" sz="1800" dirty="0"/>
              <a:t>Mail box command queue</a:t>
            </a:r>
          </a:p>
          <a:p>
            <a:pPr marL="804322" lvl="2" indent="-342900" fontAlgn="t">
              <a:spcBef>
                <a:spcPts val="0"/>
              </a:spcBef>
              <a:defRPr/>
            </a:pPr>
            <a:r>
              <a:rPr lang="en-US" sz="1800" dirty="0"/>
              <a:t>What is the minimal telemetry data required, and what sw is required to generate the predictions?</a:t>
            </a:r>
          </a:p>
          <a:p>
            <a:endParaRPr lang="en-US" dirty="0"/>
          </a:p>
        </p:txBody>
      </p:sp>
      <p:pic>
        <p:nvPicPr>
          <p:cNvPr id="12" name="Graphic 11" descr="Head with gears">
            <a:extLst>
              <a:ext uri="{FF2B5EF4-FFF2-40B4-BE49-F238E27FC236}">
                <a16:creationId xmlns:a16="http://schemas.microsoft.com/office/drawing/2014/main" id="{587FB5FD-E6D7-47AD-9AFB-A4B2541E7D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2016" y="5411200"/>
            <a:ext cx="914400" cy="914400"/>
          </a:xfrm>
          <a:prstGeom prst="rect">
            <a:avLst/>
          </a:prstGeom>
        </p:spPr>
      </p:pic>
      <p:sp>
        <p:nvSpPr>
          <p:cNvPr id="13" name="TextBox 12">
            <a:extLst>
              <a:ext uri="{FF2B5EF4-FFF2-40B4-BE49-F238E27FC236}">
                <a16:creationId xmlns:a16="http://schemas.microsoft.com/office/drawing/2014/main" id="{41608744-72B9-468F-A6DE-C995225E497E}"/>
              </a:ext>
            </a:extLst>
          </p:cNvPr>
          <p:cNvSpPr txBox="1"/>
          <p:nvPr/>
        </p:nvSpPr>
        <p:spPr>
          <a:xfrm>
            <a:off x="744779" y="5027535"/>
            <a:ext cx="2108874" cy="246221"/>
          </a:xfrm>
          <a:prstGeom prst="rect">
            <a:avLst/>
          </a:prstGeom>
          <a:noFill/>
        </p:spPr>
        <p:txBody>
          <a:bodyPr vert="horz" wrap="square" lIns="0" tIns="0" rIns="0" bIns="0" rtlCol="0">
            <a:spAutoFit/>
          </a:bodyPr>
          <a:lstStyle/>
          <a:p>
            <a:pPr algn="ctr"/>
            <a:r>
              <a:rPr lang="en-US" sz="1600" dirty="0">
                <a:solidFill>
                  <a:schemeClr val="bg1"/>
                </a:solidFill>
              </a:rPr>
              <a:t>Agent(s)</a:t>
            </a:r>
          </a:p>
        </p:txBody>
      </p:sp>
      <p:pic>
        <p:nvPicPr>
          <p:cNvPr id="15" name="Graphic 14" descr="Gears">
            <a:extLst>
              <a:ext uri="{FF2B5EF4-FFF2-40B4-BE49-F238E27FC236}">
                <a16:creationId xmlns:a16="http://schemas.microsoft.com/office/drawing/2014/main" id="{C146965A-A40A-4FCE-ADE7-2035D52155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949238" y="5013125"/>
            <a:ext cx="914400" cy="914400"/>
          </a:xfrm>
          <a:prstGeom prst="rect">
            <a:avLst/>
          </a:prstGeom>
        </p:spPr>
      </p:pic>
      <p:pic>
        <p:nvPicPr>
          <p:cNvPr id="17" name="Graphic 16" descr="Single gear">
            <a:extLst>
              <a:ext uri="{FF2B5EF4-FFF2-40B4-BE49-F238E27FC236}">
                <a16:creationId xmlns:a16="http://schemas.microsoft.com/office/drawing/2014/main" id="{2E9F676D-4C4E-4829-A55E-55D0DC303E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5536" y="5455145"/>
            <a:ext cx="914400" cy="914400"/>
          </a:xfrm>
          <a:prstGeom prst="rect">
            <a:avLst/>
          </a:prstGeom>
        </p:spPr>
      </p:pic>
      <p:pic>
        <p:nvPicPr>
          <p:cNvPr id="19" name="Graphic 18" descr="Maze">
            <a:extLst>
              <a:ext uri="{FF2B5EF4-FFF2-40B4-BE49-F238E27FC236}">
                <a16:creationId xmlns:a16="http://schemas.microsoft.com/office/drawing/2014/main" id="{E6763ABC-B617-4E50-84B5-6A159EA43E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62944" y="4994146"/>
            <a:ext cx="1312427" cy="1312427"/>
          </a:xfrm>
          <a:prstGeom prst="rect">
            <a:avLst/>
          </a:prstGeom>
        </p:spPr>
      </p:pic>
      <p:pic>
        <p:nvPicPr>
          <p:cNvPr id="21" name="Graphic 20" descr="Robot">
            <a:extLst>
              <a:ext uri="{FF2B5EF4-FFF2-40B4-BE49-F238E27FC236}">
                <a16:creationId xmlns:a16="http://schemas.microsoft.com/office/drawing/2014/main" id="{E4138450-6014-4E4E-9A74-95AA3A0F50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05194" y="4848101"/>
            <a:ext cx="914400" cy="914400"/>
          </a:xfrm>
          <a:prstGeom prst="rect">
            <a:avLst/>
          </a:prstGeom>
        </p:spPr>
      </p:pic>
      <p:pic>
        <p:nvPicPr>
          <p:cNvPr id="23" name="Graphic 22" descr="Money">
            <a:extLst>
              <a:ext uri="{FF2B5EF4-FFF2-40B4-BE49-F238E27FC236}">
                <a16:creationId xmlns:a16="http://schemas.microsoft.com/office/drawing/2014/main" id="{89C2AC08-5003-4C3E-86E1-498D46A221F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95956" y="5531803"/>
            <a:ext cx="914400" cy="914400"/>
          </a:xfrm>
          <a:prstGeom prst="rect">
            <a:avLst/>
          </a:prstGeom>
        </p:spPr>
      </p:pic>
      <p:sp>
        <p:nvSpPr>
          <p:cNvPr id="24" name="TextBox 23">
            <a:extLst>
              <a:ext uri="{FF2B5EF4-FFF2-40B4-BE49-F238E27FC236}">
                <a16:creationId xmlns:a16="http://schemas.microsoft.com/office/drawing/2014/main" id="{EA05EA64-A6BE-46A8-9D6F-6A60AC352048}"/>
              </a:ext>
            </a:extLst>
          </p:cNvPr>
          <p:cNvSpPr txBox="1"/>
          <p:nvPr/>
        </p:nvSpPr>
        <p:spPr>
          <a:xfrm>
            <a:off x="9672649" y="4836460"/>
            <a:ext cx="2108874" cy="246221"/>
          </a:xfrm>
          <a:prstGeom prst="rect">
            <a:avLst/>
          </a:prstGeom>
          <a:noFill/>
        </p:spPr>
        <p:txBody>
          <a:bodyPr vert="horz" wrap="square" lIns="0" tIns="0" rIns="0" bIns="0" rtlCol="0">
            <a:spAutoFit/>
          </a:bodyPr>
          <a:lstStyle/>
          <a:p>
            <a:pPr algn="ctr"/>
            <a:r>
              <a:rPr lang="en-US" sz="1600" dirty="0">
                <a:solidFill>
                  <a:schemeClr val="bg1"/>
                </a:solidFill>
              </a:rPr>
              <a:t>Environment</a:t>
            </a:r>
          </a:p>
        </p:txBody>
      </p:sp>
      <p:sp>
        <p:nvSpPr>
          <p:cNvPr id="25" name="TextBox 24">
            <a:extLst>
              <a:ext uri="{FF2B5EF4-FFF2-40B4-BE49-F238E27FC236}">
                <a16:creationId xmlns:a16="http://schemas.microsoft.com/office/drawing/2014/main" id="{ACE6C323-67A0-4AF7-A3CD-74025366A42B}"/>
              </a:ext>
            </a:extLst>
          </p:cNvPr>
          <p:cNvSpPr txBox="1"/>
          <p:nvPr/>
        </p:nvSpPr>
        <p:spPr>
          <a:xfrm>
            <a:off x="6052139" y="5199480"/>
            <a:ext cx="2108874" cy="246221"/>
          </a:xfrm>
          <a:prstGeom prst="rect">
            <a:avLst/>
          </a:prstGeom>
          <a:noFill/>
        </p:spPr>
        <p:txBody>
          <a:bodyPr vert="horz" wrap="square" lIns="0" tIns="0" rIns="0" bIns="0" rtlCol="0">
            <a:spAutoFit/>
          </a:bodyPr>
          <a:lstStyle/>
          <a:p>
            <a:pPr algn="ctr"/>
            <a:r>
              <a:rPr lang="en-US" sz="1600" dirty="0">
                <a:solidFill>
                  <a:schemeClr val="bg1"/>
                </a:solidFill>
              </a:rPr>
              <a:t>Action</a:t>
            </a:r>
          </a:p>
        </p:txBody>
      </p:sp>
      <p:sp>
        <p:nvSpPr>
          <p:cNvPr id="26" name="TextBox 25">
            <a:extLst>
              <a:ext uri="{FF2B5EF4-FFF2-40B4-BE49-F238E27FC236}">
                <a16:creationId xmlns:a16="http://schemas.microsoft.com/office/drawing/2014/main" id="{D1B68F78-AD4A-4698-B0AE-EC4C027C2DD2}"/>
              </a:ext>
            </a:extLst>
          </p:cNvPr>
          <p:cNvSpPr txBox="1"/>
          <p:nvPr/>
        </p:nvSpPr>
        <p:spPr>
          <a:xfrm>
            <a:off x="4100130" y="5408692"/>
            <a:ext cx="2108874" cy="246221"/>
          </a:xfrm>
          <a:prstGeom prst="rect">
            <a:avLst/>
          </a:prstGeom>
          <a:noFill/>
        </p:spPr>
        <p:txBody>
          <a:bodyPr vert="horz" wrap="square" lIns="0" tIns="0" rIns="0" bIns="0" rtlCol="0">
            <a:spAutoFit/>
          </a:bodyPr>
          <a:lstStyle/>
          <a:p>
            <a:pPr algn="ctr"/>
            <a:r>
              <a:rPr lang="en-US" sz="1600" dirty="0">
                <a:solidFill>
                  <a:schemeClr val="bg1"/>
                </a:solidFill>
              </a:rPr>
              <a:t>State, Reward</a:t>
            </a:r>
          </a:p>
        </p:txBody>
      </p:sp>
      <p:cxnSp>
        <p:nvCxnSpPr>
          <p:cNvPr id="28" name="Straight Arrow Connector 27">
            <a:extLst>
              <a:ext uri="{FF2B5EF4-FFF2-40B4-BE49-F238E27FC236}">
                <a16:creationId xmlns:a16="http://schemas.microsoft.com/office/drawing/2014/main" id="{8BA06C87-B9FB-4DC4-95DA-7E983A3E4FD5}"/>
              </a:ext>
            </a:extLst>
          </p:cNvPr>
          <p:cNvCxnSpPr>
            <a:cxnSpLocks/>
          </p:cNvCxnSpPr>
          <p:nvPr/>
        </p:nvCxnSpPr>
        <p:spPr>
          <a:xfrm flipV="1">
            <a:off x="2397760" y="5123375"/>
            <a:ext cx="5007434" cy="1026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2" name="Straight Arrow Connector 31">
            <a:extLst>
              <a:ext uri="{FF2B5EF4-FFF2-40B4-BE49-F238E27FC236}">
                <a16:creationId xmlns:a16="http://schemas.microsoft.com/office/drawing/2014/main" id="{6F167384-C93E-461D-B90B-3FC296839C07}"/>
              </a:ext>
            </a:extLst>
          </p:cNvPr>
          <p:cNvCxnSpPr>
            <a:cxnSpLocks/>
            <a:stCxn id="21" idx="3"/>
          </p:cNvCxnSpPr>
          <p:nvPr/>
        </p:nvCxnSpPr>
        <p:spPr>
          <a:xfrm flipV="1">
            <a:off x="8319594" y="5285414"/>
            <a:ext cx="1194474" cy="1988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7" name="Straight Arrow Connector 36">
            <a:extLst>
              <a:ext uri="{FF2B5EF4-FFF2-40B4-BE49-F238E27FC236}">
                <a16:creationId xmlns:a16="http://schemas.microsoft.com/office/drawing/2014/main" id="{D5A6A947-91EA-4423-98AC-7AD119DEBF50}"/>
              </a:ext>
            </a:extLst>
          </p:cNvPr>
          <p:cNvCxnSpPr>
            <a:cxnSpLocks/>
          </p:cNvCxnSpPr>
          <p:nvPr/>
        </p:nvCxnSpPr>
        <p:spPr>
          <a:xfrm flipH="1">
            <a:off x="5571311" y="6065520"/>
            <a:ext cx="3891633"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Straight Arrow Connector 39">
            <a:extLst>
              <a:ext uri="{FF2B5EF4-FFF2-40B4-BE49-F238E27FC236}">
                <a16:creationId xmlns:a16="http://schemas.microsoft.com/office/drawing/2014/main" id="{A46DA866-47AE-42DC-8D33-F145F108F448}"/>
              </a:ext>
            </a:extLst>
          </p:cNvPr>
          <p:cNvCxnSpPr>
            <a:cxnSpLocks/>
          </p:cNvCxnSpPr>
          <p:nvPr/>
        </p:nvCxnSpPr>
        <p:spPr>
          <a:xfrm flipH="1">
            <a:off x="2176891" y="6118549"/>
            <a:ext cx="2181749" cy="605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95392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32</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04652" y="384005"/>
            <a:ext cx="11400187" cy="753834"/>
          </a:xfrm>
        </p:spPr>
        <p:txBody>
          <a:bodyPr/>
          <a:lstStyle/>
          <a:p>
            <a:r>
              <a:rPr lang="en-US" dirty="0"/>
              <a:t>Proposed Focal Point(s) for Analysis</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532231" y="1219199"/>
            <a:ext cx="11345030" cy="4928949"/>
          </a:xfrm>
        </p:spPr>
        <p:txBody>
          <a:bodyPr/>
          <a:lstStyle/>
          <a:p>
            <a:pPr>
              <a:spcBef>
                <a:spcPts val="0"/>
              </a:spcBef>
              <a:spcAft>
                <a:spcPts val="1200"/>
              </a:spcAft>
            </a:pPr>
            <a:r>
              <a:rPr lang="en-US" dirty="0"/>
              <a:t>We propose providing new capabilities</a:t>
            </a:r>
          </a:p>
          <a:p>
            <a:pPr>
              <a:spcBef>
                <a:spcPts val="0"/>
              </a:spcBef>
              <a:spcAft>
                <a:spcPts val="1200"/>
              </a:spcAft>
            </a:pPr>
            <a:endParaRPr lang="en-US" dirty="0"/>
          </a:p>
          <a:p>
            <a:pPr marL="457200" indent="-457200">
              <a:spcBef>
                <a:spcPts val="0"/>
              </a:spcBef>
              <a:spcAft>
                <a:spcPts val="600"/>
              </a:spcAft>
              <a:buFont typeface="+mj-lt"/>
              <a:buAutoNum type="arabicPeriod"/>
            </a:pPr>
            <a:r>
              <a:rPr lang="en-US" sz="2000" dirty="0">
                <a:solidFill>
                  <a:srgbClr val="00B050"/>
                </a:solidFill>
              </a:rPr>
              <a:t>Automate expert contextual analysis </a:t>
            </a:r>
            <a:r>
              <a:rPr lang="en-US" sz="2000" dirty="0"/>
              <a:t>to expedite debug root cause (based on Telemetry data)</a:t>
            </a:r>
          </a:p>
          <a:p>
            <a:pPr marL="757759" lvl="1" indent="-457200">
              <a:spcBef>
                <a:spcPts val="0"/>
              </a:spcBef>
              <a:spcAft>
                <a:spcPts val="600"/>
              </a:spcAft>
              <a:buFont typeface="+mj-lt"/>
              <a:buAutoNum type="alphaLcPeriod"/>
            </a:pPr>
            <a:r>
              <a:rPr lang="en-US" sz="1800" dirty="0"/>
              <a:t>Observe expert analysis, then automate it through ML </a:t>
            </a:r>
          </a:p>
          <a:p>
            <a:pPr marL="757759" lvl="1" indent="-457200">
              <a:spcBef>
                <a:spcPts val="0"/>
              </a:spcBef>
              <a:spcAft>
                <a:spcPts val="600"/>
              </a:spcAft>
              <a:buFont typeface="+mj-lt"/>
              <a:buAutoNum type="alphaLcPeriod"/>
            </a:pPr>
            <a:r>
              <a:rPr lang="en-US" sz="1800" dirty="0"/>
              <a:t>Provide a framework library for module analysis to execute as application engines</a:t>
            </a:r>
          </a:p>
          <a:p>
            <a:pPr marL="757759" lvl="1" indent="-457200">
              <a:spcBef>
                <a:spcPts val="0"/>
              </a:spcBef>
              <a:spcAft>
                <a:spcPts val="600"/>
              </a:spcAft>
              <a:buFont typeface="+mj-lt"/>
              <a:buAutoNum type="alphaLcPeriod"/>
            </a:pPr>
            <a:r>
              <a:rPr lang="en-US" sz="1800" dirty="0"/>
              <a:t>Link module analysis reports to system application engines</a:t>
            </a:r>
          </a:p>
          <a:p>
            <a:pPr lvl="1" indent="0">
              <a:spcBef>
                <a:spcPts val="0"/>
              </a:spcBef>
              <a:spcAft>
                <a:spcPts val="600"/>
              </a:spcAft>
              <a:buNone/>
            </a:pPr>
            <a:endParaRPr lang="en-US" sz="2000" dirty="0"/>
          </a:p>
          <a:p>
            <a:pPr marL="457200" indent="-457200">
              <a:spcBef>
                <a:spcPts val="0"/>
              </a:spcBef>
              <a:spcAft>
                <a:spcPts val="600"/>
              </a:spcAft>
              <a:buFont typeface="+mj-lt"/>
              <a:buAutoNum type="arabicPeriod"/>
            </a:pPr>
            <a:r>
              <a:rPr lang="en-US" sz="2000" dirty="0">
                <a:solidFill>
                  <a:srgbClr val="00B050"/>
                </a:solidFill>
              </a:rPr>
              <a:t>Extract signatures </a:t>
            </a:r>
            <a:r>
              <a:rPr lang="en-US" sz="2000" dirty="0"/>
              <a:t>of Data to </a:t>
            </a:r>
            <a:r>
              <a:rPr lang="en-US" sz="2000" dirty="0">
                <a:solidFill>
                  <a:srgbClr val="00B050"/>
                </a:solidFill>
              </a:rPr>
              <a:t>detect </a:t>
            </a:r>
            <a:r>
              <a:rPr lang="en-US" sz="2000" dirty="0"/>
              <a:t>and </a:t>
            </a:r>
            <a:r>
              <a:rPr lang="en-US" sz="2000" dirty="0">
                <a:solidFill>
                  <a:srgbClr val="00B050"/>
                </a:solidFill>
              </a:rPr>
              <a:t>predict</a:t>
            </a:r>
            <a:r>
              <a:rPr lang="en-US" sz="2000" dirty="0"/>
              <a:t> anomalous drive </a:t>
            </a:r>
            <a:r>
              <a:rPr lang="en-US" sz="2000" dirty="0">
                <a:solidFill>
                  <a:srgbClr val="00B050"/>
                </a:solidFill>
              </a:rPr>
              <a:t>behavior</a:t>
            </a:r>
            <a:endParaRPr lang="en-US" sz="2000" dirty="0"/>
          </a:p>
          <a:p>
            <a:pPr marL="757759" lvl="1" indent="-457200">
              <a:spcBef>
                <a:spcPts val="0"/>
              </a:spcBef>
              <a:spcAft>
                <a:spcPts val="600"/>
              </a:spcAft>
              <a:buFont typeface="+mj-lt"/>
              <a:buAutoNum type="alphaLcPeriod"/>
            </a:pPr>
            <a:r>
              <a:rPr lang="en-US" sz="1800" dirty="0"/>
              <a:t>Detect anomaly behavior</a:t>
            </a:r>
          </a:p>
          <a:p>
            <a:pPr marL="757759" lvl="1" indent="-457200">
              <a:spcBef>
                <a:spcPts val="0"/>
              </a:spcBef>
              <a:spcAft>
                <a:spcPts val="600"/>
              </a:spcAft>
              <a:buFont typeface="+mj-lt"/>
              <a:buAutoNum type="alphaLcPeriod"/>
            </a:pPr>
            <a:r>
              <a:rPr lang="en-US" sz="1800" dirty="0"/>
              <a:t>Model behavior (Stretch)</a:t>
            </a:r>
          </a:p>
          <a:p>
            <a:pPr marL="757759" lvl="1" indent="-457200">
              <a:spcBef>
                <a:spcPts val="0"/>
              </a:spcBef>
              <a:spcAft>
                <a:spcPts val="600"/>
              </a:spcAft>
              <a:buFont typeface="+mj-lt"/>
              <a:buAutoNum type="alphaLcPeriod"/>
            </a:pPr>
            <a:r>
              <a:rPr lang="en-US" sz="1800" dirty="0"/>
              <a:t>Forecast and predict fractals (Stretch)</a:t>
            </a:r>
          </a:p>
          <a:p>
            <a:pPr marL="757759" lvl="1" indent="-457200">
              <a:spcBef>
                <a:spcPts val="0"/>
              </a:spcBef>
              <a:spcAft>
                <a:spcPts val="600"/>
              </a:spcAft>
              <a:buFont typeface="+mj-lt"/>
              <a:buAutoNum type="alphaLcPeriod"/>
            </a:pPr>
            <a:r>
              <a:rPr lang="en-US" sz="1800" dirty="0"/>
              <a:t>Create intervention behaviors or service events (Stretch)</a:t>
            </a:r>
          </a:p>
          <a:p>
            <a:pPr lvl="1" indent="0">
              <a:spcBef>
                <a:spcPts val="0"/>
              </a:spcBef>
              <a:spcAft>
                <a:spcPts val="600"/>
              </a:spcAft>
              <a:buNone/>
            </a:pPr>
            <a:endParaRPr lang="en-US" sz="2000" dirty="0"/>
          </a:p>
        </p:txBody>
      </p:sp>
    </p:spTree>
    <p:extLst>
      <p:ext uri="{BB962C8B-B14F-4D97-AF65-F5344CB8AC3E}">
        <p14:creationId xmlns:p14="http://schemas.microsoft.com/office/powerpoint/2010/main" val="41559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33</a:t>
            </a:fld>
            <a:endParaRPr lang="en-US" dirty="0"/>
          </a:p>
        </p:txBody>
      </p:sp>
      <p:sp>
        <p:nvSpPr>
          <p:cNvPr id="3" name="Title 2"/>
          <p:cNvSpPr>
            <a:spLocks noGrp="1"/>
          </p:cNvSpPr>
          <p:nvPr>
            <p:ph type="title"/>
          </p:nvPr>
        </p:nvSpPr>
        <p:spPr>
          <a:xfrm>
            <a:off x="496652" y="411797"/>
            <a:ext cx="10972800" cy="1158240"/>
          </a:xfrm>
        </p:spPr>
        <p:txBody>
          <a:bodyPr/>
          <a:lstStyle/>
          <a:p>
            <a:r>
              <a:rPr lang="en-US" dirty="0"/>
              <a:t>Technical Approach Plan</a:t>
            </a:r>
          </a:p>
        </p:txBody>
      </p:sp>
      <p:sp>
        <p:nvSpPr>
          <p:cNvPr id="4" name="Content Placeholder 3"/>
          <p:cNvSpPr>
            <a:spLocks noGrp="1"/>
          </p:cNvSpPr>
          <p:nvPr>
            <p:ph sz="quarter" idx="13"/>
          </p:nvPr>
        </p:nvSpPr>
        <p:spPr>
          <a:xfrm>
            <a:off x="490174" y="1271924"/>
            <a:ext cx="11178364" cy="4567767"/>
          </a:xfrm>
        </p:spPr>
        <p:txBody>
          <a:bodyPr>
            <a:normAutofit lnSpcReduction="10000"/>
          </a:bodyPr>
          <a:lstStyle/>
          <a:p>
            <a:pPr marL="282575" lvl="0" indent="-514350" fontAlgn="t">
              <a:spcBef>
                <a:spcPts val="1400"/>
              </a:spcBef>
              <a:spcAft>
                <a:spcPts val="1400"/>
              </a:spcAft>
              <a:buFont typeface="+mj-lt"/>
              <a:buAutoNum type="arabicPeriod"/>
            </a:pPr>
            <a:r>
              <a:rPr lang="en-US" sz="1800" u="sng" dirty="0"/>
              <a:t>Enable IT Framework:</a:t>
            </a:r>
            <a:r>
              <a:rPr lang="en-US" sz="1800" dirty="0"/>
              <a:t> Extend Intel One API for telemetry content in order to automate RAAD via MP</a:t>
            </a:r>
          </a:p>
          <a:p>
            <a:pPr marL="282575" lvl="0" indent="-514350" fontAlgn="t">
              <a:spcBef>
                <a:spcPts val="1400"/>
              </a:spcBef>
              <a:spcAft>
                <a:spcPts val="1400"/>
              </a:spcAft>
              <a:buFont typeface="+mj-lt"/>
              <a:buAutoNum type="arabicPeriod"/>
            </a:pPr>
            <a:r>
              <a:rPr lang="en-US" sz="1800" dirty="0"/>
              <a:t>Pick major fault (lead trunk product) and observe how it was solved by human experts</a:t>
            </a:r>
          </a:p>
          <a:p>
            <a:pPr marL="282575" lvl="0" indent="-514350" fontAlgn="t">
              <a:spcBef>
                <a:spcPts val="1400"/>
              </a:spcBef>
              <a:spcAft>
                <a:spcPts val="1400"/>
              </a:spcAft>
              <a:buFont typeface="+mj-lt"/>
              <a:buAutoNum type="arabicPeriod"/>
            </a:pPr>
            <a:r>
              <a:rPr lang="en-US" sz="1800" dirty="0"/>
              <a:t>Identify, gather, and use Telemetry required to provide auto expert context on the fault</a:t>
            </a:r>
          </a:p>
          <a:p>
            <a:pPr marL="282575" indent="-514350" fontAlgn="t">
              <a:spcBef>
                <a:spcPts val="1400"/>
              </a:spcBef>
              <a:spcAft>
                <a:spcPts val="1400"/>
              </a:spcAft>
              <a:buFont typeface="+mj-lt"/>
              <a:buAutoNum type="arabicPeriod"/>
            </a:pPr>
            <a:r>
              <a:rPr lang="en-US" sz="1800" dirty="0"/>
              <a:t>Automated expert analysis</a:t>
            </a:r>
          </a:p>
          <a:p>
            <a:pPr marL="282575" indent="-514350" fontAlgn="t">
              <a:spcBef>
                <a:spcPts val="1400"/>
              </a:spcBef>
              <a:spcAft>
                <a:spcPts val="1400"/>
              </a:spcAft>
              <a:buFont typeface="+mj-lt"/>
              <a:buAutoNum type="arabicPeriod"/>
            </a:pPr>
            <a:r>
              <a:rPr lang="en-US" sz="1800" dirty="0"/>
              <a:t>Train MP system(s) on that telemetry data</a:t>
            </a:r>
          </a:p>
          <a:p>
            <a:pPr marL="282575" indent="-514350" fontAlgn="t">
              <a:spcBef>
                <a:spcPts val="1400"/>
              </a:spcBef>
              <a:spcAft>
                <a:spcPts val="1400"/>
              </a:spcAft>
              <a:buFont typeface="+mj-lt"/>
              <a:buAutoNum type="arabicPeriod"/>
            </a:pPr>
            <a:r>
              <a:rPr lang="en-US" sz="1800" dirty="0"/>
              <a:t>Create benchmarks, verification, ROC (receiver operating characteristic), etc.</a:t>
            </a:r>
          </a:p>
          <a:p>
            <a:pPr marL="282575" lvl="0" indent="-514350" fontAlgn="t">
              <a:spcBef>
                <a:spcPts val="1400"/>
              </a:spcBef>
              <a:spcAft>
                <a:spcPts val="1400"/>
              </a:spcAft>
              <a:buFont typeface="+mj-lt"/>
              <a:buAutoNum type="arabicPeriod"/>
            </a:pPr>
            <a:r>
              <a:rPr lang="en-US" sz="1800" dirty="0"/>
              <a:t>Repeat on a set of additional classes of issues and propose a general infrastructure</a:t>
            </a:r>
          </a:p>
          <a:p>
            <a:pPr lvl="0" fontAlgn="t">
              <a:spcBef>
                <a:spcPts val="1000"/>
              </a:spcBef>
              <a:spcAft>
                <a:spcPts val="1000"/>
              </a:spcAft>
            </a:pPr>
            <a:r>
              <a:rPr lang="en-US" sz="1800" dirty="0">
                <a:solidFill>
                  <a:schemeClr val="accent6">
                    <a:lumMod val="20000"/>
                    <a:lumOff val="80000"/>
                  </a:schemeClr>
                </a:solidFill>
              </a:rPr>
              <a:t>	</a:t>
            </a:r>
          </a:p>
        </p:txBody>
      </p:sp>
    </p:spTree>
    <p:custDataLst>
      <p:tags r:id="rId1"/>
    </p:custDataLst>
    <p:extLst>
      <p:ext uri="{BB962C8B-B14F-4D97-AF65-F5344CB8AC3E}">
        <p14:creationId xmlns:p14="http://schemas.microsoft.com/office/powerpoint/2010/main" val="365215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34</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380944" y="242922"/>
            <a:ext cx="10972800" cy="1158240"/>
          </a:xfrm>
        </p:spPr>
        <p:txBody>
          <a:bodyPr/>
          <a:lstStyle/>
          <a:p>
            <a:r>
              <a:rPr lang="en-US" dirty="0"/>
              <a:t>Generalized Approach</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380944" y="1017686"/>
            <a:ext cx="11628173" cy="914092"/>
          </a:xfrm>
        </p:spPr>
        <p:txBody>
          <a:bodyPr/>
          <a:lstStyle/>
          <a:p>
            <a:pPr lvl="1" fontAlgn="t">
              <a:spcBef>
                <a:spcPts val="0"/>
              </a:spcBef>
              <a:spcAft>
                <a:spcPts val="600"/>
              </a:spcAft>
            </a:pPr>
            <a:r>
              <a:rPr lang="en-US" dirty="0"/>
              <a:t>Solution approach: </a:t>
            </a:r>
          </a:p>
          <a:p>
            <a:pPr lvl="2" fontAlgn="t">
              <a:spcBef>
                <a:spcPts val="0"/>
              </a:spcBef>
              <a:spcAft>
                <a:spcPts val="600"/>
              </a:spcAft>
            </a:pPr>
            <a:r>
              <a:rPr lang="en-US" sz="1800" dirty="0"/>
              <a:t>Apply successful techniques from scientific method.</a:t>
            </a:r>
          </a:p>
        </p:txBody>
      </p:sp>
      <p:graphicFrame>
        <p:nvGraphicFramePr>
          <p:cNvPr id="5" name="Table 5">
            <a:extLst>
              <a:ext uri="{FF2B5EF4-FFF2-40B4-BE49-F238E27FC236}">
                <a16:creationId xmlns:a16="http://schemas.microsoft.com/office/drawing/2014/main" id="{21BFB9A1-603F-4A59-9819-8B982026032C}"/>
              </a:ext>
            </a:extLst>
          </p:cNvPr>
          <p:cNvGraphicFramePr>
            <a:graphicFrameLocks noGrp="1"/>
          </p:cNvGraphicFramePr>
          <p:nvPr>
            <p:extLst>
              <p:ext uri="{D42A27DB-BD31-4B8C-83A1-F6EECF244321}">
                <p14:modId xmlns:p14="http://schemas.microsoft.com/office/powerpoint/2010/main" val="4114422812"/>
              </p:ext>
            </p:extLst>
          </p:nvPr>
        </p:nvGraphicFramePr>
        <p:xfrm>
          <a:off x="198703" y="2026124"/>
          <a:ext cx="5828524" cy="3814190"/>
        </p:xfrm>
        <a:graphic>
          <a:graphicData uri="http://schemas.openxmlformats.org/drawingml/2006/table">
            <a:tbl>
              <a:tblPr firstRow="1" bandRow="1">
                <a:tableStyleId>{5C22544A-7EE6-4342-B048-85BDC9FD1C3A}</a:tableStyleId>
              </a:tblPr>
              <a:tblGrid>
                <a:gridCol w="1155619">
                  <a:extLst>
                    <a:ext uri="{9D8B030D-6E8A-4147-A177-3AD203B41FA5}">
                      <a16:colId xmlns:a16="http://schemas.microsoft.com/office/drawing/2014/main" val="3133831502"/>
                    </a:ext>
                  </a:extLst>
                </a:gridCol>
                <a:gridCol w="2320962">
                  <a:extLst>
                    <a:ext uri="{9D8B030D-6E8A-4147-A177-3AD203B41FA5}">
                      <a16:colId xmlns:a16="http://schemas.microsoft.com/office/drawing/2014/main" val="834414778"/>
                    </a:ext>
                  </a:extLst>
                </a:gridCol>
                <a:gridCol w="2351943">
                  <a:extLst>
                    <a:ext uri="{9D8B030D-6E8A-4147-A177-3AD203B41FA5}">
                      <a16:colId xmlns:a16="http://schemas.microsoft.com/office/drawing/2014/main" val="3705884023"/>
                    </a:ext>
                  </a:extLst>
                </a:gridCol>
              </a:tblGrid>
              <a:tr h="287742">
                <a:tc>
                  <a:txBody>
                    <a:bodyPr/>
                    <a:lstStyle/>
                    <a:p>
                      <a:r>
                        <a:rPr lang="en-US" sz="1200" dirty="0"/>
                        <a:t>Domain</a:t>
                      </a:r>
                    </a:p>
                  </a:txBody>
                  <a:tcPr/>
                </a:tc>
                <a:tc>
                  <a:txBody>
                    <a:bodyPr/>
                    <a:lstStyle/>
                    <a:p>
                      <a:r>
                        <a:rPr lang="en-US" sz="1200" dirty="0"/>
                        <a:t>Challenge</a:t>
                      </a:r>
                    </a:p>
                  </a:txBody>
                  <a:tcPr/>
                </a:tc>
                <a:tc>
                  <a:txBody>
                    <a:bodyPr/>
                    <a:lstStyle/>
                    <a:p>
                      <a:r>
                        <a:rPr lang="en-US" sz="1200" dirty="0"/>
                        <a:t>Solution</a:t>
                      </a:r>
                    </a:p>
                  </a:txBody>
                  <a:tcPr/>
                </a:tc>
                <a:extLst>
                  <a:ext uri="{0D108BD9-81ED-4DB2-BD59-A6C34878D82A}">
                    <a16:rowId xmlns:a16="http://schemas.microsoft.com/office/drawing/2014/main" val="1822472561"/>
                  </a:ext>
                </a:extLst>
              </a:tr>
              <a:tr h="287742">
                <a:tc>
                  <a:txBody>
                    <a:bodyPr/>
                    <a:lstStyle/>
                    <a:p>
                      <a:r>
                        <a:rPr lang="en-US" sz="1200" b="1" dirty="0">
                          <a:solidFill>
                            <a:srgbClr val="008E40"/>
                          </a:solidFill>
                        </a:rPr>
                        <a:t>HAL</a:t>
                      </a:r>
                    </a:p>
                  </a:txBody>
                  <a:tcPr/>
                </a:tc>
                <a:tc>
                  <a:txBody>
                    <a:bodyPr/>
                    <a:lstStyle/>
                    <a:p>
                      <a:r>
                        <a:rPr lang="en-US" sz="1200" b="1" dirty="0">
                          <a:solidFill>
                            <a:srgbClr val="008E40"/>
                          </a:solidFill>
                        </a:rPr>
                        <a:t>Thermals in Dual Port</a:t>
                      </a:r>
                    </a:p>
                  </a:txBody>
                  <a:tcPr/>
                </a:tc>
                <a:tc>
                  <a:txBody>
                    <a:bodyPr/>
                    <a:lstStyle/>
                    <a:p>
                      <a:r>
                        <a:rPr lang="en-US" sz="1200" b="1" dirty="0">
                          <a:solidFill>
                            <a:srgbClr val="008E40"/>
                          </a:solidFill>
                        </a:rPr>
                        <a:t>Learned Approximate Profile (3 Slides Ahead)</a:t>
                      </a:r>
                    </a:p>
                  </a:txBody>
                  <a:tcPr/>
                </a:tc>
                <a:extLst>
                  <a:ext uri="{0D108BD9-81ED-4DB2-BD59-A6C34878D82A}">
                    <a16:rowId xmlns:a16="http://schemas.microsoft.com/office/drawing/2014/main" val="1989073260"/>
                  </a:ext>
                </a:extLst>
              </a:tr>
              <a:tr h="479570">
                <a:tc>
                  <a:txBody>
                    <a:bodyPr/>
                    <a:lstStyle/>
                    <a:p>
                      <a:r>
                        <a:rPr lang="en-US" sz="1200" dirty="0"/>
                        <a:t>Transport</a:t>
                      </a:r>
                    </a:p>
                  </a:txBody>
                  <a:tcPr/>
                </a:tc>
                <a:tc>
                  <a:txBody>
                    <a:bodyPr/>
                    <a:lstStyle/>
                    <a:p>
                      <a:r>
                        <a:rPr lang="en-US" sz="1200" dirty="0"/>
                        <a:t>Mailbox tracking of TAPs</a:t>
                      </a:r>
                    </a:p>
                  </a:txBody>
                  <a:tcPr/>
                </a:tc>
                <a:tc>
                  <a:txBody>
                    <a:bodyPr/>
                    <a:lstStyle/>
                    <a:p>
                      <a:r>
                        <a:rPr lang="en-US" sz="1200" b="1" dirty="0">
                          <a:solidFill>
                            <a:schemeClr val="accent5"/>
                          </a:solidFill>
                        </a:rPr>
                        <a:t>Markov Decision Process (MDP) (Two Slides Ahead)</a:t>
                      </a:r>
                    </a:p>
                  </a:txBody>
                  <a:tcPr/>
                </a:tc>
                <a:extLst>
                  <a:ext uri="{0D108BD9-81ED-4DB2-BD59-A6C34878D82A}">
                    <a16:rowId xmlns:a16="http://schemas.microsoft.com/office/drawing/2014/main" val="112894283"/>
                  </a:ext>
                </a:extLst>
              </a:tr>
              <a:tr h="287742">
                <a:tc>
                  <a:txBody>
                    <a:bodyPr/>
                    <a:lstStyle/>
                    <a:p>
                      <a:r>
                        <a:rPr lang="en-US" sz="1200" dirty="0"/>
                        <a:t>Core</a:t>
                      </a:r>
                    </a:p>
                  </a:txBody>
                  <a:tcPr/>
                </a:tc>
                <a:tc>
                  <a:txBody>
                    <a:bodyPr/>
                    <a:lstStyle/>
                    <a:p>
                      <a:r>
                        <a:rPr lang="en-US" sz="1200" dirty="0"/>
                        <a:t>Performance free space crash</a:t>
                      </a:r>
                    </a:p>
                  </a:txBody>
                  <a:tcPr/>
                </a:tc>
                <a:tc>
                  <a:txBody>
                    <a:bodyPr/>
                    <a:lstStyle/>
                    <a:p>
                      <a:r>
                        <a:rPr lang="en-US" sz="1200" b="1" dirty="0">
                          <a:solidFill>
                            <a:schemeClr val="accent5"/>
                          </a:solidFill>
                        </a:rPr>
                        <a:t>Auto-Perf (Next Slide)</a:t>
                      </a:r>
                    </a:p>
                  </a:txBody>
                  <a:tcPr/>
                </a:tc>
                <a:extLst>
                  <a:ext uri="{0D108BD9-81ED-4DB2-BD59-A6C34878D82A}">
                    <a16:rowId xmlns:a16="http://schemas.microsoft.com/office/drawing/2014/main" val="3942515982"/>
                  </a:ext>
                </a:extLst>
              </a:tr>
              <a:tr h="287742">
                <a:tc>
                  <a:txBody>
                    <a:bodyPr/>
                    <a:lstStyle/>
                    <a:p>
                      <a:r>
                        <a:rPr lang="en-US" sz="1200" dirty="0"/>
                        <a:t>HAL</a:t>
                      </a:r>
                    </a:p>
                  </a:txBody>
                  <a:tcPr/>
                </a:tc>
                <a:tc>
                  <a:txBody>
                    <a:bodyPr/>
                    <a:lstStyle/>
                    <a:p>
                      <a:r>
                        <a:rPr lang="en-US" sz="1200" dirty="0"/>
                        <a:t>PMIC (Power management)</a:t>
                      </a:r>
                    </a:p>
                  </a:txBody>
                  <a:tcPr/>
                </a:tc>
                <a:tc>
                  <a:txBody>
                    <a:bodyPr/>
                    <a:lstStyle/>
                    <a:p>
                      <a:r>
                        <a:rPr lang="en-US" sz="1200" dirty="0"/>
                        <a:t>To be explored (TBE)</a:t>
                      </a:r>
                    </a:p>
                  </a:txBody>
                  <a:tcPr/>
                </a:tc>
                <a:extLst>
                  <a:ext uri="{0D108BD9-81ED-4DB2-BD59-A6C34878D82A}">
                    <a16:rowId xmlns:a16="http://schemas.microsoft.com/office/drawing/2014/main" val="1993667676"/>
                  </a:ext>
                </a:extLst>
              </a:tr>
              <a:tr h="287742">
                <a:tc>
                  <a:txBody>
                    <a:bodyPr/>
                    <a:lstStyle/>
                    <a:p>
                      <a:r>
                        <a:rPr lang="en-US" sz="1200" dirty="0"/>
                        <a:t>Media</a:t>
                      </a:r>
                    </a:p>
                  </a:txBody>
                  <a:tcPr/>
                </a:tc>
                <a:tc>
                  <a:txBody>
                    <a:bodyPr/>
                    <a:lstStyle/>
                    <a:p>
                      <a:r>
                        <a:rPr lang="en-US" sz="1200" dirty="0"/>
                        <a:t>NAND-</a:t>
                      </a:r>
                      <a:r>
                        <a:rPr lang="en-US" sz="1200" dirty="0" err="1"/>
                        <a:t>Optane</a:t>
                      </a:r>
                      <a:r>
                        <a:rPr lang="en-US" sz="1200" dirty="0"/>
                        <a:t> Stability</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2404739734"/>
                  </a:ext>
                </a:extLst>
              </a:tr>
              <a:tr h="287742">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410726212"/>
                  </a:ext>
                </a:extLst>
              </a:tr>
              <a:tr h="287742">
                <a:tc>
                  <a:txBody>
                    <a:bodyPr/>
                    <a:lstStyle/>
                    <a:p>
                      <a:r>
                        <a:rPr lang="en-US" sz="1200" dirty="0"/>
                        <a:t>Tools</a:t>
                      </a:r>
                    </a:p>
                  </a:txBody>
                  <a:tcPr/>
                </a:tc>
                <a:tc>
                  <a:txBody>
                    <a:bodyPr/>
                    <a:lstStyle/>
                    <a:p>
                      <a:r>
                        <a:rPr lang="en-US" sz="1200" dirty="0"/>
                        <a:t>Compatibility of Data</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1355557711"/>
                  </a:ext>
                </a:extLst>
              </a:tr>
              <a:tr h="287742">
                <a:tc>
                  <a:txBody>
                    <a:bodyPr/>
                    <a:lstStyle/>
                    <a:p>
                      <a:r>
                        <a:rPr lang="en-US" sz="1200" dirty="0"/>
                        <a:t>Common</a:t>
                      </a:r>
                    </a:p>
                  </a:txBody>
                  <a:tcPr/>
                </a:tc>
                <a:tc>
                  <a:txBody>
                    <a:bodyPr/>
                    <a:lstStyle/>
                    <a:p>
                      <a:r>
                        <a:rPr lang="en-US" sz="1200" dirty="0"/>
                        <a:t>Code stability in Testing</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3139776566"/>
                  </a:ext>
                </a:extLst>
              </a:tr>
              <a:tr h="287742">
                <a:tc>
                  <a:txBody>
                    <a:bodyPr/>
                    <a:lstStyle/>
                    <a:p>
                      <a:r>
                        <a:rPr lang="en-US" sz="1200" dirty="0"/>
                        <a:t>Common</a:t>
                      </a:r>
                    </a:p>
                  </a:txBody>
                  <a:tcPr/>
                </a:tc>
                <a:tc>
                  <a:txBody>
                    <a:bodyPr/>
                    <a:lstStyle/>
                    <a:p>
                      <a:r>
                        <a:rPr lang="en-US" sz="1200" dirty="0"/>
                        <a:t>Debug Assert</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3018934822"/>
                  </a:ext>
                </a:extLst>
              </a:tr>
              <a:tr h="287742">
                <a:tc>
                  <a:txBody>
                    <a:bodyPr/>
                    <a:lstStyle/>
                    <a:p>
                      <a:r>
                        <a:rPr lang="en-US" sz="1200" dirty="0"/>
                        <a:t>Common</a:t>
                      </a:r>
                    </a:p>
                  </a:txBody>
                  <a:tcPr/>
                </a:tc>
                <a:tc>
                  <a:txBody>
                    <a:bodyPr/>
                    <a:lstStyle/>
                    <a:p>
                      <a:r>
                        <a:rPr lang="en-US" sz="1200" dirty="0"/>
                        <a:t>Debug Bad Context</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1337061638"/>
                  </a:ext>
                </a:extLst>
              </a:tr>
              <a:tr h="287742">
                <a:tc>
                  <a:txBody>
                    <a:bodyPr/>
                    <a:lstStyle/>
                    <a:p>
                      <a:r>
                        <a:rPr lang="en-US" sz="1200" dirty="0"/>
                        <a:t>Common</a:t>
                      </a:r>
                    </a:p>
                  </a:txBody>
                  <a:tcPr/>
                </a:tc>
                <a:tc>
                  <a:txBody>
                    <a:bodyPr/>
                    <a:lstStyle/>
                    <a:p>
                      <a:r>
                        <a:rPr lang="en-US" sz="1200" dirty="0"/>
                        <a:t>Performance Bottleneck</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807565447"/>
                  </a:ext>
                </a:extLst>
              </a:tr>
            </a:tbl>
          </a:graphicData>
        </a:graphic>
      </p:graphicFrame>
      <p:graphicFrame>
        <p:nvGraphicFramePr>
          <p:cNvPr id="16" name="Table 5">
            <a:extLst>
              <a:ext uri="{FF2B5EF4-FFF2-40B4-BE49-F238E27FC236}">
                <a16:creationId xmlns:a16="http://schemas.microsoft.com/office/drawing/2014/main" id="{3C939A1A-ED04-4544-9419-4A932F6C5ADA}"/>
              </a:ext>
            </a:extLst>
          </p:cNvPr>
          <p:cNvGraphicFramePr>
            <a:graphicFrameLocks noGrp="1"/>
          </p:cNvGraphicFramePr>
          <p:nvPr>
            <p:extLst>
              <p:ext uri="{D42A27DB-BD31-4B8C-83A1-F6EECF244321}">
                <p14:modId xmlns:p14="http://schemas.microsoft.com/office/powerpoint/2010/main" val="2496756462"/>
              </p:ext>
            </p:extLst>
          </p:nvPr>
        </p:nvGraphicFramePr>
        <p:xfrm>
          <a:off x="6164774" y="1931778"/>
          <a:ext cx="5911936" cy="4114800"/>
        </p:xfrm>
        <a:graphic>
          <a:graphicData uri="http://schemas.openxmlformats.org/drawingml/2006/table">
            <a:tbl>
              <a:tblPr firstRow="1" bandRow="1">
                <a:tableStyleId>{5C22544A-7EE6-4342-B048-85BDC9FD1C3A}</a:tableStyleId>
              </a:tblPr>
              <a:tblGrid>
                <a:gridCol w="2023696">
                  <a:extLst>
                    <a:ext uri="{9D8B030D-6E8A-4147-A177-3AD203B41FA5}">
                      <a16:colId xmlns:a16="http://schemas.microsoft.com/office/drawing/2014/main" val="3133831502"/>
                    </a:ext>
                  </a:extLst>
                </a:gridCol>
                <a:gridCol w="3888240">
                  <a:extLst>
                    <a:ext uri="{9D8B030D-6E8A-4147-A177-3AD203B41FA5}">
                      <a16:colId xmlns:a16="http://schemas.microsoft.com/office/drawing/2014/main" val="834414778"/>
                    </a:ext>
                  </a:extLst>
                </a:gridCol>
              </a:tblGrid>
              <a:tr h="208713">
                <a:tc>
                  <a:txBody>
                    <a:bodyPr/>
                    <a:lstStyle/>
                    <a:p>
                      <a:r>
                        <a:rPr lang="en-US" sz="1200" dirty="0"/>
                        <a:t>Learning Methods</a:t>
                      </a:r>
                    </a:p>
                  </a:txBody>
                  <a:tcPr/>
                </a:tc>
                <a:tc>
                  <a:txBody>
                    <a:bodyPr/>
                    <a:lstStyle/>
                    <a:p>
                      <a:r>
                        <a:rPr lang="en-US" sz="1200" dirty="0"/>
                        <a:t>Summary</a:t>
                      </a:r>
                    </a:p>
                  </a:txBody>
                  <a:tcPr/>
                </a:tc>
                <a:extLst>
                  <a:ext uri="{0D108BD9-81ED-4DB2-BD59-A6C34878D82A}">
                    <a16:rowId xmlns:a16="http://schemas.microsoft.com/office/drawing/2014/main" val="1822472561"/>
                  </a:ext>
                </a:extLst>
              </a:tr>
              <a:tr h="347856">
                <a:tc>
                  <a:txBody>
                    <a:bodyPr/>
                    <a:lstStyle/>
                    <a:p>
                      <a:pPr algn="l"/>
                      <a:r>
                        <a:rPr lang="en-US" sz="1200" dirty="0"/>
                        <a:t>Regression</a:t>
                      </a:r>
                    </a:p>
                  </a:txBody>
                  <a:tcPr/>
                </a:tc>
                <a:tc>
                  <a:txBody>
                    <a:bodyPr/>
                    <a:lstStyle/>
                    <a:p>
                      <a:pPr algn="l"/>
                      <a:r>
                        <a:rPr lang="en-US" sz="1200" b="0" i="0" kern="1200" dirty="0">
                          <a:solidFill>
                            <a:schemeClr val="dk1"/>
                          </a:solidFill>
                          <a:effectLst/>
                          <a:latin typeface="+mn-lt"/>
                          <a:ea typeface="+mn-ea"/>
                          <a:cs typeface="+mn-cs"/>
                        </a:rPr>
                        <a:t>Predict or explain a particular numerical value based on a set of prior data</a:t>
                      </a:r>
                      <a:endParaRPr lang="en-US" sz="1200" dirty="0"/>
                    </a:p>
                  </a:txBody>
                  <a:tcPr/>
                </a:tc>
                <a:extLst>
                  <a:ext uri="{0D108BD9-81ED-4DB2-BD59-A6C34878D82A}">
                    <a16:rowId xmlns:a16="http://schemas.microsoft.com/office/drawing/2014/main" val="1989073260"/>
                  </a:ext>
                </a:extLst>
              </a:tr>
              <a:tr h="208713">
                <a:tc>
                  <a:txBody>
                    <a:bodyPr/>
                    <a:lstStyle/>
                    <a:p>
                      <a:pPr algn="l"/>
                      <a:r>
                        <a:rPr lang="en-US" sz="1200" dirty="0"/>
                        <a:t>Classification</a:t>
                      </a:r>
                    </a:p>
                  </a:txBody>
                  <a:tcPr/>
                </a:tc>
                <a:tc>
                  <a:txBody>
                    <a:bodyPr/>
                    <a:lstStyle/>
                    <a:p>
                      <a:pPr algn="l"/>
                      <a:r>
                        <a:rPr lang="en-US" sz="1200" dirty="0"/>
                        <a:t>Predict or explain a class value</a:t>
                      </a:r>
                    </a:p>
                  </a:txBody>
                  <a:tcPr/>
                </a:tc>
                <a:extLst>
                  <a:ext uri="{0D108BD9-81ED-4DB2-BD59-A6C34878D82A}">
                    <a16:rowId xmlns:a16="http://schemas.microsoft.com/office/drawing/2014/main" val="112894283"/>
                  </a:ext>
                </a:extLst>
              </a:tr>
              <a:tr h="208713">
                <a:tc>
                  <a:txBody>
                    <a:bodyPr/>
                    <a:lstStyle/>
                    <a:p>
                      <a:pPr algn="l"/>
                      <a:r>
                        <a:rPr lang="en-US" sz="1200" dirty="0"/>
                        <a:t>Clustering</a:t>
                      </a:r>
                    </a:p>
                  </a:txBody>
                  <a:tcPr/>
                </a:tc>
                <a:tc>
                  <a:txBody>
                    <a:bodyPr/>
                    <a:lstStyle/>
                    <a:p>
                      <a:pPr algn="l"/>
                      <a:r>
                        <a:rPr lang="en-US" sz="1200" dirty="0"/>
                        <a:t>Group observations that have similar characteristics</a:t>
                      </a:r>
                    </a:p>
                  </a:txBody>
                  <a:tcPr/>
                </a:tc>
                <a:extLst>
                  <a:ext uri="{0D108BD9-81ED-4DB2-BD59-A6C34878D82A}">
                    <a16:rowId xmlns:a16="http://schemas.microsoft.com/office/drawing/2014/main" val="3628690194"/>
                  </a:ext>
                </a:extLst>
              </a:tr>
              <a:tr h="208713">
                <a:tc>
                  <a:txBody>
                    <a:bodyPr/>
                    <a:lstStyle/>
                    <a:p>
                      <a:pPr algn="l"/>
                      <a:r>
                        <a:rPr lang="en-US" sz="1200" dirty="0"/>
                        <a:t>Dimensionality Reduction</a:t>
                      </a:r>
                    </a:p>
                  </a:txBody>
                  <a:tcPr/>
                </a:tc>
                <a:tc>
                  <a:txBody>
                    <a:bodyPr/>
                    <a:lstStyle/>
                    <a:p>
                      <a:pPr algn="l"/>
                      <a:r>
                        <a:rPr lang="en-US" sz="1200" dirty="0"/>
                        <a:t>Remove the least important information</a:t>
                      </a:r>
                    </a:p>
                  </a:txBody>
                  <a:tcPr/>
                </a:tc>
                <a:extLst>
                  <a:ext uri="{0D108BD9-81ED-4DB2-BD59-A6C34878D82A}">
                    <a16:rowId xmlns:a16="http://schemas.microsoft.com/office/drawing/2014/main" val="3942515982"/>
                  </a:ext>
                </a:extLst>
              </a:tr>
              <a:tr h="347856">
                <a:tc>
                  <a:txBody>
                    <a:bodyPr/>
                    <a:lstStyle/>
                    <a:p>
                      <a:pPr algn="l"/>
                      <a:r>
                        <a:rPr lang="en-US" sz="1200" dirty="0"/>
                        <a:t>Ensemble Methods</a:t>
                      </a:r>
                    </a:p>
                  </a:txBody>
                  <a:tcPr/>
                </a:tc>
                <a:tc>
                  <a:txBody>
                    <a:bodyPr/>
                    <a:lstStyle/>
                    <a:p>
                      <a:pPr algn="l"/>
                      <a:r>
                        <a:rPr lang="en-US" sz="1200" dirty="0"/>
                        <a:t>Several predictive models to get higher quality predictions.</a:t>
                      </a:r>
                    </a:p>
                  </a:txBody>
                  <a:tcPr/>
                </a:tc>
                <a:extLst>
                  <a:ext uri="{0D108BD9-81ED-4DB2-BD59-A6C34878D82A}">
                    <a16:rowId xmlns:a16="http://schemas.microsoft.com/office/drawing/2014/main" val="3141913672"/>
                  </a:ext>
                </a:extLst>
              </a:tr>
              <a:tr h="347856">
                <a:tc>
                  <a:txBody>
                    <a:bodyPr/>
                    <a:lstStyle/>
                    <a:p>
                      <a:pPr algn="l"/>
                      <a:r>
                        <a:rPr lang="en-US" sz="1200" dirty="0"/>
                        <a:t>Neural Networks (NN)</a:t>
                      </a:r>
                    </a:p>
                    <a:p>
                      <a:pPr algn="l"/>
                      <a:r>
                        <a:rPr lang="en-US" sz="1200" dirty="0"/>
                        <a:t>Deep Learning (DL)</a:t>
                      </a:r>
                    </a:p>
                  </a:txBody>
                  <a:tcPr/>
                </a:tc>
                <a:tc>
                  <a:txBody>
                    <a:bodyPr/>
                    <a:lstStyle/>
                    <a:p>
                      <a:pPr algn="l"/>
                      <a:r>
                        <a:rPr lang="en-US" sz="1200" dirty="0"/>
                        <a:t>Capture non-linear patterns in data by adding layers of parameters.</a:t>
                      </a:r>
                    </a:p>
                  </a:txBody>
                  <a:tcPr/>
                </a:tc>
                <a:extLst>
                  <a:ext uri="{0D108BD9-81ED-4DB2-BD59-A6C34878D82A}">
                    <a16:rowId xmlns:a16="http://schemas.microsoft.com/office/drawing/2014/main" val="3302230309"/>
                  </a:ext>
                </a:extLst>
              </a:tr>
              <a:tr h="347856">
                <a:tc>
                  <a:txBody>
                    <a:bodyPr/>
                    <a:lstStyle/>
                    <a:p>
                      <a:pPr algn="l"/>
                      <a:r>
                        <a:rPr lang="en-US" sz="1200" dirty="0"/>
                        <a:t>Transfer Learning</a:t>
                      </a:r>
                    </a:p>
                  </a:txBody>
                  <a:tcPr/>
                </a:tc>
                <a:tc>
                  <a:txBody>
                    <a:bodyPr/>
                    <a:lstStyle/>
                    <a:p>
                      <a:pPr algn="l"/>
                      <a:r>
                        <a:rPr lang="en-US" sz="1200" dirty="0"/>
                        <a:t>Re-using part of a previously trained neural net and adapting it to a new but similar task.</a:t>
                      </a:r>
                    </a:p>
                  </a:txBody>
                  <a:tcPr/>
                </a:tc>
                <a:extLst>
                  <a:ext uri="{0D108BD9-81ED-4DB2-BD59-A6C34878D82A}">
                    <a16:rowId xmlns:a16="http://schemas.microsoft.com/office/drawing/2014/main" val="948706887"/>
                  </a:ext>
                </a:extLst>
              </a:tr>
              <a:tr h="208713">
                <a:tc>
                  <a:txBody>
                    <a:bodyPr/>
                    <a:lstStyle/>
                    <a:p>
                      <a:pPr algn="l"/>
                      <a:r>
                        <a:rPr lang="en-US" sz="1200" dirty="0"/>
                        <a:t>Reinforcement Learning</a:t>
                      </a:r>
                    </a:p>
                  </a:txBody>
                  <a:tcPr/>
                </a:tc>
                <a:tc>
                  <a:txBody>
                    <a:bodyPr/>
                    <a:lstStyle/>
                    <a:p>
                      <a:pPr algn="l"/>
                      <a:r>
                        <a:rPr lang="en-US" sz="1200" dirty="0"/>
                        <a:t>An agent learn from experience.</a:t>
                      </a:r>
                    </a:p>
                  </a:txBody>
                  <a:tcPr/>
                </a:tc>
                <a:extLst>
                  <a:ext uri="{0D108BD9-81ED-4DB2-BD59-A6C34878D82A}">
                    <a16:rowId xmlns:a16="http://schemas.microsoft.com/office/drawing/2014/main" val="1673929163"/>
                  </a:ext>
                </a:extLst>
              </a:tr>
              <a:tr h="347856">
                <a:tc>
                  <a:txBody>
                    <a:bodyPr/>
                    <a:lstStyle/>
                    <a:p>
                      <a:pPr algn="l"/>
                      <a:r>
                        <a:rPr lang="en-US" sz="1200" dirty="0"/>
                        <a:t>Natural Language Processing</a:t>
                      </a:r>
                    </a:p>
                  </a:txBody>
                  <a:tcPr/>
                </a:tc>
                <a:tc>
                  <a:txBody>
                    <a:bodyPr/>
                    <a:lstStyle/>
                    <a:p>
                      <a:pPr algn="l"/>
                      <a:r>
                        <a:rPr lang="en-US" sz="1200" dirty="0"/>
                        <a:t>Technique to prepare text for learning.</a:t>
                      </a:r>
                    </a:p>
                  </a:txBody>
                  <a:tcPr/>
                </a:tc>
                <a:extLst>
                  <a:ext uri="{0D108BD9-81ED-4DB2-BD59-A6C34878D82A}">
                    <a16:rowId xmlns:a16="http://schemas.microsoft.com/office/drawing/2014/main" val="2988854061"/>
                  </a:ext>
                </a:extLst>
              </a:tr>
              <a:tr h="347856">
                <a:tc>
                  <a:txBody>
                    <a:bodyPr/>
                    <a:lstStyle/>
                    <a:p>
                      <a:pPr algn="l"/>
                      <a:r>
                        <a:rPr lang="en-US" sz="1200" dirty="0"/>
                        <a:t>Word Embeddings</a:t>
                      </a:r>
                    </a:p>
                  </a:txBody>
                  <a:tcPr/>
                </a:tc>
                <a:tc>
                  <a:txBody>
                    <a:bodyPr/>
                    <a:lstStyle/>
                    <a:p>
                      <a:pPr algn="l"/>
                      <a:r>
                        <a:rPr lang="en-US" sz="1200" dirty="0"/>
                        <a:t>Numerical representations of text documents that only consider frequency and weighted frequencies.</a:t>
                      </a:r>
                    </a:p>
                  </a:txBody>
                  <a:tcPr/>
                </a:tc>
                <a:extLst>
                  <a:ext uri="{0D108BD9-81ED-4DB2-BD59-A6C34878D82A}">
                    <a16:rowId xmlns:a16="http://schemas.microsoft.com/office/drawing/2014/main" val="1179861181"/>
                  </a:ext>
                </a:extLst>
              </a:tr>
            </a:tbl>
          </a:graphicData>
        </a:graphic>
      </p:graphicFrame>
    </p:spTree>
    <p:extLst>
      <p:ext uri="{BB962C8B-B14F-4D97-AF65-F5344CB8AC3E}">
        <p14:creationId xmlns:p14="http://schemas.microsoft.com/office/powerpoint/2010/main" val="353513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35</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470395" y="242922"/>
            <a:ext cx="10972800" cy="1158240"/>
          </a:xfrm>
        </p:spPr>
        <p:txBody>
          <a:bodyPr/>
          <a:lstStyle/>
          <a:p>
            <a:r>
              <a:rPr lang="en-US" dirty="0"/>
              <a:t>Anomaly Detection Approach</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470395" y="962025"/>
            <a:ext cx="11645600" cy="1543050"/>
          </a:xfrm>
        </p:spPr>
        <p:txBody>
          <a:bodyPr/>
          <a:lstStyle/>
          <a:p>
            <a:pPr marL="457189" lvl="2" indent="0" fontAlgn="t">
              <a:spcBef>
                <a:spcPts val="600"/>
              </a:spcBef>
              <a:spcAft>
                <a:spcPts val="600"/>
              </a:spcAft>
              <a:buNone/>
            </a:pPr>
            <a:r>
              <a:rPr lang="en-US" sz="1800" dirty="0"/>
              <a:t>Solution approach: </a:t>
            </a:r>
          </a:p>
          <a:p>
            <a:pPr lvl="2" fontAlgn="t">
              <a:spcBef>
                <a:spcPts val="600"/>
              </a:spcBef>
              <a:spcAft>
                <a:spcPts val="600"/>
              </a:spcAft>
            </a:pPr>
            <a:r>
              <a:rPr lang="en-US" sz="1600" dirty="0">
                <a:solidFill>
                  <a:srgbClr val="00B050"/>
                </a:solidFill>
              </a:rPr>
              <a:t>Leverage Intel Lab’s </a:t>
            </a:r>
            <a:r>
              <a:rPr lang="en-US" sz="1600" dirty="0" err="1">
                <a:solidFill>
                  <a:srgbClr val="00B050"/>
                </a:solidFill>
              </a:rPr>
              <a:t>AutoPerf</a:t>
            </a:r>
            <a:r>
              <a:rPr lang="en-US" sz="1600" dirty="0">
                <a:solidFill>
                  <a:srgbClr val="00B050"/>
                </a:solidFill>
              </a:rPr>
              <a:t> to generate context</a:t>
            </a:r>
          </a:p>
          <a:p>
            <a:pPr lvl="2" fontAlgn="t">
              <a:spcBef>
                <a:spcPts val="600"/>
              </a:spcBef>
              <a:spcAft>
                <a:spcPts val="600"/>
              </a:spcAft>
            </a:pPr>
            <a:r>
              <a:rPr lang="en-US" sz="1600" dirty="0"/>
              <a:t>NSG Work: Create a template</a:t>
            </a:r>
          </a:p>
          <a:p>
            <a:pPr lvl="2" fontAlgn="t">
              <a:spcBef>
                <a:spcPts val="0"/>
              </a:spcBef>
              <a:spcAft>
                <a:spcPts val="600"/>
              </a:spcAft>
            </a:pPr>
            <a:r>
              <a:rPr lang="en-US" sz="1600" u="sng" dirty="0"/>
              <a:t>Output:</a:t>
            </a:r>
            <a:r>
              <a:rPr lang="en-US" sz="1600" dirty="0"/>
              <a:t> Generate report</a:t>
            </a:r>
          </a:p>
        </p:txBody>
      </p:sp>
      <p:pic>
        <p:nvPicPr>
          <p:cNvPr id="6" name="Picture 5">
            <a:extLst>
              <a:ext uri="{FF2B5EF4-FFF2-40B4-BE49-F238E27FC236}">
                <a16:creationId xmlns:a16="http://schemas.microsoft.com/office/drawing/2014/main" id="{235A24D9-A579-4F95-B103-E43DF14D1A26}"/>
              </a:ext>
            </a:extLst>
          </p:cNvPr>
          <p:cNvPicPr>
            <a:picLocks noChangeAspect="1"/>
          </p:cNvPicPr>
          <p:nvPr/>
        </p:nvPicPr>
        <p:blipFill rotWithShape="1">
          <a:blip r:embed="rId3"/>
          <a:srcRect b="13161"/>
          <a:stretch/>
        </p:blipFill>
        <p:spPr>
          <a:xfrm>
            <a:off x="2040518" y="2486026"/>
            <a:ext cx="7832554" cy="3270599"/>
          </a:xfrm>
          <a:prstGeom prst="rect">
            <a:avLst/>
          </a:prstGeom>
        </p:spPr>
      </p:pic>
      <p:sp>
        <p:nvSpPr>
          <p:cNvPr id="7" name="TextBox 6">
            <a:extLst>
              <a:ext uri="{FF2B5EF4-FFF2-40B4-BE49-F238E27FC236}">
                <a16:creationId xmlns:a16="http://schemas.microsoft.com/office/drawing/2014/main" id="{B9FB1462-879F-430F-A6F3-A9EDEB12AA83}"/>
              </a:ext>
            </a:extLst>
          </p:cNvPr>
          <p:cNvSpPr txBox="1"/>
          <p:nvPr/>
        </p:nvSpPr>
        <p:spPr>
          <a:xfrm>
            <a:off x="3552825" y="6164026"/>
            <a:ext cx="8112211" cy="169277"/>
          </a:xfrm>
          <a:prstGeom prst="rect">
            <a:avLst/>
          </a:prstGeom>
          <a:noFill/>
        </p:spPr>
        <p:txBody>
          <a:bodyPr vert="horz" wrap="square" lIns="0" tIns="0" rIns="0" bIns="0" rtlCol="0">
            <a:spAutoFit/>
          </a:bodyPr>
          <a:lstStyle/>
          <a:p>
            <a:r>
              <a:rPr lang="en-US" sz="1100" i="1" dirty="0" err="1">
                <a:solidFill>
                  <a:schemeClr val="bg1"/>
                </a:solidFill>
              </a:rPr>
              <a:t>AutoPerf</a:t>
            </a:r>
            <a:r>
              <a:rPr lang="en-US" sz="1100" i="1" dirty="0">
                <a:solidFill>
                  <a:schemeClr val="bg1"/>
                </a:solidFill>
              </a:rPr>
              <a:t> reference: SSR Proposal Machine Programming (003).pdf – Justin Gottschlich</a:t>
            </a:r>
          </a:p>
        </p:txBody>
      </p:sp>
      <p:sp>
        <p:nvSpPr>
          <p:cNvPr id="8" name="Content Placeholder 3">
            <a:extLst>
              <a:ext uri="{FF2B5EF4-FFF2-40B4-BE49-F238E27FC236}">
                <a16:creationId xmlns:a16="http://schemas.microsoft.com/office/drawing/2014/main" id="{4D1E014C-DD1A-4952-B5CE-A03FDAF7A67F}"/>
              </a:ext>
            </a:extLst>
          </p:cNvPr>
          <p:cNvSpPr txBox="1">
            <a:spLocks/>
          </p:cNvSpPr>
          <p:nvPr/>
        </p:nvSpPr>
        <p:spPr>
          <a:xfrm>
            <a:off x="3711252" y="5858894"/>
            <a:ext cx="4769496" cy="380245"/>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Arial" panose="020B0604020202020204" pitchFamily="34" charset="0"/>
              </a:defRPr>
            </a:lvl1pPr>
            <a:lvl2pPr marL="300559" indent="-300559" algn="l" defTabSz="609585" rtl="0" eaLnBrk="1" latinLnBrk="0" hangingPunct="1">
              <a:spcBef>
                <a:spcPts val="1600"/>
              </a:spcBef>
              <a:buFont typeface="Wingdings" charset="2"/>
              <a:buChar char="§"/>
              <a:defRPr sz="2400" kern="1200" baseline="0">
                <a:solidFill>
                  <a:schemeClr val="bg1"/>
                </a:solidFill>
                <a:latin typeface="+mn-lt"/>
                <a:ea typeface="+mn-ea"/>
                <a:cs typeface="Arial" panose="020B0604020202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Arial" panose="020B0604020202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Arial" panose="020B0604020202020204" pitchFamily="34" charset="0"/>
              </a:defRPr>
            </a:lvl4pPr>
            <a:lvl5pPr marL="1758907" indent="-304792" algn="l" defTabSz="609585" rtl="0" eaLnBrk="1" latinLnBrk="0" hangingPunct="1">
              <a:spcBef>
                <a:spcPct val="20000"/>
              </a:spcBef>
              <a:buFont typeface="Intel Clear" panose="020B0604020203020204" pitchFamily="34" charset="0"/>
              <a:buChar char="–"/>
              <a:defRPr sz="1600" kern="1200">
                <a:solidFill>
                  <a:schemeClr val="bg1"/>
                </a:solidFill>
                <a:latin typeface="+mn-lt"/>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lvl="1" indent="0" fontAlgn="t">
              <a:spcBef>
                <a:spcPts val="1200"/>
              </a:spcBef>
              <a:spcAft>
                <a:spcPts val="1200"/>
              </a:spcAft>
              <a:buNone/>
            </a:pPr>
            <a:r>
              <a:rPr lang="en-US" sz="1600" dirty="0">
                <a:solidFill>
                  <a:schemeClr val="tx1"/>
                </a:solidFill>
                <a:highlight>
                  <a:srgbClr val="FFFF00"/>
                </a:highlight>
              </a:rPr>
              <a:t>Intel </a:t>
            </a:r>
            <a:r>
              <a:rPr lang="en-US" sz="1600" dirty="0" err="1">
                <a:solidFill>
                  <a:schemeClr val="tx1"/>
                </a:solidFill>
                <a:highlight>
                  <a:srgbClr val="FFFF00"/>
                </a:highlight>
              </a:rPr>
              <a:t>AutoPerf</a:t>
            </a:r>
            <a:r>
              <a:rPr lang="en-US" sz="1600" dirty="0">
                <a:solidFill>
                  <a:schemeClr val="tx1"/>
                </a:solidFill>
                <a:highlight>
                  <a:srgbClr val="FFFF00"/>
                </a:highlight>
              </a:rPr>
              <a:t> Block Diagram with Telemetry Usage</a:t>
            </a:r>
            <a:endParaRPr lang="en-US" sz="1400" dirty="0">
              <a:solidFill>
                <a:schemeClr val="tx1"/>
              </a:solidFill>
              <a:highlight>
                <a:srgbClr val="FFFF00"/>
              </a:highlight>
            </a:endParaRPr>
          </a:p>
        </p:txBody>
      </p:sp>
    </p:spTree>
    <p:extLst>
      <p:ext uri="{BB962C8B-B14F-4D97-AF65-F5344CB8AC3E}">
        <p14:creationId xmlns:p14="http://schemas.microsoft.com/office/powerpoint/2010/main" val="21271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9A6BA-7EDC-4274-883F-49E0D665C153}"/>
              </a:ext>
            </a:extLst>
          </p:cNvPr>
          <p:cNvSpPr>
            <a:spLocks noGrp="1"/>
          </p:cNvSpPr>
          <p:nvPr>
            <p:ph type="sldNum" sz="quarter" idx="12"/>
          </p:nvPr>
        </p:nvSpPr>
        <p:spPr/>
        <p:txBody>
          <a:bodyPr/>
          <a:lstStyle/>
          <a:p>
            <a:fld id="{EE2556C5-CE8C-6547-B838-EA80C61A4AF7}" type="slidenum">
              <a:rPr lang="en-US" smtClean="0"/>
              <a:pPr/>
              <a:t>36</a:t>
            </a:fld>
            <a:endParaRPr lang="en-US" dirty="0"/>
          </a:p>
        </p:txBody>
      </p:sp>
      <p:sp>
        <p:nvSpPr>
          <p:cNvPr id="3" name="Title 2">
            <a:extLst>
              <a:ext uri="{FF2B5EF4-FFF2-40B4-BE49-F238E27FC236}">
                <a16:creationId xmlns:a16="http://schemas.microsoft.com/office/drawing/2014/main" id="{D99A9365-3DFD-438F-B3F6-2234F14DC82E}"/>
              </a:ext>
            </a:extLst>
          </p:cNvPr>
          <p:cNvSpPr>
            <a:spLocks noGrp="1"/>
          </p:cNvSpPr>
          <p:nvPr>
            <p:ph type="title"/>
          </p:nvPr>
        </p:nvSpPr>
        <p:spPr>
          <a:xfrm>
            <a:off x="320534" y="296455"/>
            <a:ext cx="10972800" cy="1158240"/>
          </a:xfrm>
        </p:spPr>
        <p:txBody>
          <a:bodyPr/>
          <a:lstStyle/>
          <a:p>
            <a:r>
              <a:rPr lang="en-US" dirty="0"/>
              <a:t>Application Plan for MP-Engine</a:t>
            </a:r>
          </a:p>
        </p:txBody>
      </p:sp>
      <p:pic>
        <p:nvPicPr>
          <p:cNvPr id="24" name="Content Placeholder 23" descr="Lightbulb and gear">
            <a:extLst>
              <a:ext uri="{FF2B5EF4-FFF2-40B4-BE49-F238E27FC236}">
                <a16:creationId xmlns:a16="http://schemas.microsoft.com/office/drawing/2014/main" id="{64D39469-FD4C-4330-8C4A-95ACDA5C7443}"/>
              </a:ext>
            </a:extLst>
          </p:cNvPr>
          <p:cNvPicPr>
            <a:picLocks noGrp="1" noChangeAspect="1"/>
          </p:cNvPicPr>
          <p:nvPr>
            <p:ph sz="quarter" idx="13"/>
          </p:nvPr>
        </p:nvPicPr>
        <p:blipFill>
          <a:blip r:embed="rId3">
            <a:extLst>
              <a:ext uri="{96DAC541-7B7A-43D3-8B79-37D633B846F1}">
                <asvg:svgBlip xmlns:asvg="http://schemas.microsoft.com/office/drawing/2016/SVG/main" r:embed="rId4"/>
              </a:ext>
            </a:extLst>
          </a:blip>
          <a:stretch>
            <a:fillRect/>
          </a:stretch>
        </p:blipFill>
        <p:spPr>
          <a:xfrm>
            <a:off x="8101310" y="4866359"/>
            <a:ext cx="1119905" cy="1119905"/>
          </a:xfrm>
        </p:spPr>
      </p:pic>
      <p:pic>
        <p:nvPicPr>
          <p:cNvPr id="5" name="Picture 4">
            <a:extLst>
              <a:ext uri="{FF2B5EF4-FFF2-40B4-BE49-F238E27FC236}">
                <a16:creationId xmlns:a16="http://schemas.microsoft.com/office/drawing/2014/main" id="{32BE2E6A-1545-4D1F-AC2A-BC7935337497}"/>
              </a:ext>
            </a:extLst>
          </p:cNvPr>
          <p:cNvPicPr>
            <a:picLocks noChangeAspect="1"/>
          </p:cNvPicPr>
          <p:nvPr/>
        </p:nvPicPr>
        <p:blipFill>
          <a:blip r:embed="rId5"/>
          <a:stretch>
            <a:fillRect/>
          </a:stretch>
        </p:blipFill>
        <p:spPr>
          <a:xfrm>
            <a:off x="9708617" y="2829852"/>
            <a:ext cx="2106135" cy="662062"/>
          </a:xfrm>
          <a:prstGeom prst="rect">
            <a:avLst/>
          </a:prstGeom>
        </p:spPr>
      </p:pic>
      <p:pic>
        <p:nvPicPr>
          <p:cNvPr id="14" name="Graphic 13" descr="Playbook">
            <a:extLst>
              <a:ext uri="{FF2B5EF4-FFF2-40B4-BE49-F238E27FC236}">
                <a16:creationId xmlns:a16="http://schemas.microsoft.com/office/drawing/2014/main" id="{A47AAFBC-CDB8-421A-B415-0160A263F6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3317" y="4987438"/>
            <a:ext cx="914400" cy="914400"/>
          </a:xfrm>
          <a:prstGeom prst="rect">
            <a:avLst/>
          </a:prstGeom>
        </p:spPr>
      </p:pic>
      <p:pic>
        <p:nvPicPr>
          <p:cNvPr id="15" name="Graphic 14" descr="Decision chart">
            <a:extLst>
              <a:ext uri="{FF2B5EF4-FFF2-40B4-BE49-F238E27FC236}">
                <a16:creationId xmlns:a16="http://schemas.microsoft.com/office/drawing/2014/main" id="{D934B383-703D-40E5-8F7D-3568AD8D2C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5132" y="4900501"/>
            <a:ext cx="914400" cy="914400"/>
          </a:xfrm>
          <a:prstGeom prst="rect">
            <a:avLst/>
          </a:prstGeom>
        </p:spPr>
      </p:pic>
      <p:sp>
        <p:nvSpPr>
          <p:cNvPr id="16" name="TextBox 15">
            <a:extLst>
              <a:ext uri="{FF2B5EF4-FFF2-40B4-BE49-F238E27FC236}">
                <a16:creationId xmlns:a16="http://schemas.microsoft.com/office/drawing/2014/main" id="{E30C1BB4-D78B-4A48-BB1A-C18BFCB08893}"/>
              </a:ext>
            </a:extLst>
          </p:cNvPr>
          <p:cNvSpPr txBox="1"/>
          <p:nvPr/>
        </p:nvSpPr>
        <p:spPr>
          <a:xfrm>
            <a:off x="155033" y="4395015"/>
            <a:ext cx="1432924" cy="492443"/>
          </a:xfrm>
          <a:prstGeom prst="rect">
            <a:avLst/>
          </a:prstGeom>
          <a:noFill/>
        </p:spPr>
        <p:txBody>
          <a:bodyPr vert="horz" wrap="square" lIns="0" tIns="0" rIns="0" bIns="0" rtlCol="0">
            <a:spAutoFit/>
          </a:bodyPr>
          <a:lstStyle/>
          <a:p>
            <a:pPr algn="ctr"/>
            <a:r>
              <a:rPr lang="en-US" sz="1600" dirty="0">
                <a:solidFill>
                  <a:schemeClr val="bg1"/>
                </a:solidFill>
              </a:rPr>
              <a:t>Decode Telemetry</a:t>
            </a:r>
          </a:p>
        </p:txBody>
      </p:sp>
      <p:sp>
        <p:nvSpPr>
          <p:cNvPr id="17" name="TextBox 16">
            <a:extLst>
              <a:ext uri="{FF2B5EF4-FFF2-40B4-BE49-F238E27FC236}">
                <a16:creationId xmlns:a16="http://schemas.microsoft.com/office/drawing/2014/main" id="{C9D90963-EF7B-4796-A9C9-E7C03BCAC6FE}"/>
              </a:ext>
            </a:extLst>
          </p:cNvPr>
          <p:cNvSpPr txBox="1"/>
          <p:nvPr/>
        </p:nvSpPr>
        <p:spPr>
          <a:xfrm>
            <a:off x="1659192" y="4386452"/>
            <a:ext cx="1642650" cy="492443"/>
          </a:xfrm>
          <a:prstGeom prst="rect">
            <a:avLst/>
          </a:prstGeom>
          <a:noFill/>
        </p:spPr>
        <p:txBody>
          <a:bodyPr vert="horz" wrap="square" lIns="0" tIns="0" rIns="0" bIns="0" rtlCol="0">
            <a:spAutoFit/>
          </a:bodyPr>
          <a:lstStyle/>
          <a:p>
            <a:pPr algn="ctr"/>
            <a:r>
              <a:rPr lang="en-US" sz="1600" dirty="0">
                <a:solidFill>
                  <a:schemeClr val="bg1"/>
                </a:solidFill>
              </a:rPr>
              <a:t>Identify Entrance Reference Graph</a:t>
            </a:r>
          </a:p>
        </p:txBody>
      </p:sp>
      <p:pic>
        <p:nvPicPr>
          <p:cNvPr id="18" name="Graphic 17" descr="Head with gears">
            <a:extLst>
              <a:ext uri="{FF2B5EF4-FFF2-40B4-BE49-F238E27FC236}">
                <a16:creationId xmlns:a16="http://schemas.microsoft.com/office/drawing/2014/main" id="{4111D038-E3D2-4C90-A80C-C407C88FCF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8110" y="1610707"/>
            <a:ext cx="1291182" cy="1291182"/>
          </a:xfrm>
          <a:prstGeom prst="rect">
            <a:avLst/>
          </a:prstGeom>
        </p:spPr>
      </p:pic>
      <p:sp>
        <p:nvSpPr>
          <p:cNvPr id="19" name="TextBox 18">
            <a:extLst>
              <a:ext uri="{FF2B5EF4-FFF2-40B4-BE49-F238E27FC236}">
                <a16:creationId xmlns:a16="http://schemas.microsoft.com/office/drawing/2014/main" id="{14120D4D-7049-47EB-8859-C97F75AF0032}"/>
              </a:ext>
            </a:extLst>
          </p:cNvPr>
          <p:cNvSpPr txBox="1"/>
          <p:nvPr/>
        </p:nvSpPr>
        <p:spPr>
          <a:xfrm>
            <a:off x="9256281" y="1175271"/>
            <a:ext cx="2335104" cy="492443"/>
          </a:xfrm>
          <a:prstGeom prst="rect">
            <a:avLst/>
          </a:prstGeom>
          <a:noFill/>
        </p:spPr>
        <p:txBody>
          <a:bodyPr vert="horz" wrap="square" lIns="0" tIns="0" rIns="0" bIns="0" rtlCol="0">
            <a:spAutoFit/>
          </a:bodyPr>
          <a:lstStyle/>
          <a:p>
            <a:pPr algn="ctr"/>
            <a:r>
              <a:rPr lang="en-US" sz="1600" dirty="0">
                <a:solidFill>
                  <a:schemeClr val="bg1"/>
                </a:solidFill>
              </a:rPr>
              <a:t>Machine Programming Application</a:t>
            </a:r>
          </a:p>
        </p:txBody>
      </p:sp>
      <p:sp>
        <p:nvSpPr>
          <p:cNvPr id="20" name="TextBox 19">
            <a:extLst>
              <a:ext uri="{FF2B5EF4-FFF2-40B4-BE49-F238E27FC236}">
                <a16:creationId xmlns:a16="http://schemas.microsoft.com/office/drawing/2014/main" id="{F72E50BD-1655-460C-8F79-3083305B2328}"/>
              </a:ext>
            </a:extLst>
          </p:cNvPr>
          <p:cNvSpPr txBox="1"/>
          <p:nvPr/>
        </p:nvSpPr>
        <p:spPr>
          <a:xfrm>
            <a:off x="7827596" y="4392186"/>
            <a:ext cx="1604090" cy="246221"/>
          </a:xfrm>
          <a:prstGeom prst="rect">
            <a:avLst/>
          </a:prstGeom>
          <a:noFill/>
        </p:spPr>
        <p:txBody>
          <a:bodyPr vert="horz" wrap="square" lIns="0" tIns="0" rIns="0" bIns="0" rtlCol="0">
            <a:spAutoFit/>
          </a:bodyPr>
          <a:lstStyle/>
          <a:p>
            <a:pPr algn="ctr"/>
            <a:r>
              <a:rPr lang="en-US" sz="1600" dirty="0">
                <a:solidFill>
                  <a:schemeClr val="bg1"/>
                </a:solidFill>
              </a:rPr>
              <a:t>Select Policy</a:t>
            </a:r>
          </a:p>
        </p:txBody>
      </p:sp>
      <p:sp>
        <p:nvSpPr>
          <p:cNvPr id="21" name="TextBox 20">
            <a:extLst>
              <a:ext uri="{FF2B5EF4-FFF2-40B4-BE49-F238E27FC236}">
                <a16:creationId xmlns:a16="http://schemas.microsoft.com/office/drawing/2014/main" id="{6DD09231-9FFC-4196-B99F-9BCFA37A9104}"/>
              </a:ext>
            </a:extLst>
          </p:cNvPr>
          <p:cNvSpPr txBox="1"/>
          <p:nvPr/>
        </p:nvSpPr>
        <p:spPr>
          <a:xfrm>
            <a:off x="3273214" y="4382458"/>
            <a:ext cx="1783209" cy="492443"/>
          </a:xfrm>
          <a:prstGeom prst="rect">
            <a:avLst/>
          </a:prstGeom>
          <a:noFill/>
        </p:spPr>
        <p:txBody>
          <a:bodyPr vert="horz" wrap="square" lIns="0" tIns="0" rIns="0" bIns="0" rtlCol="0">
            <a:spAutoFit/>
          </a:bodyPr>
          <a:lstStyle/>
          <a:p>
            <a:pPr algn="ctr"/>
            <a:r>
              <a:rPr lang="en-US" sz="1600" dirty="0">
                <a:solidFill>
                  <a:schemeClr val="bg1"/>
                </a:solidFill>
              </a:rPr>
              <a:t>State(s) &amp; Transition(s)</a:t>
            </a:r>
          </a:p>
        </p:txBody>
      </p:sp>
      <p:sp>
        <p:nvSpPr>
          <p:cNvPr id="22" name="TextBox 21">
            <a:extLst>
              <a:ext uri="{FF2B5EF4-FFF2-40B4-BE49-F238E27FC236}">
                <a16:creationId xmlns:a16="http://schemas.microsoft.com/office/drawing/2014/main" id="{5A2242E6-707B-46BE-8313-17B4B824C964}"/>
              </a:ext>
            </a:extLst>
          </p:cNvPr>
          <p:cNvSpPr txBox="1"/>
          <p:nvPr/>
        </p:nvSpPr>
        <p:spPr>
          <a:xfrm>
            <a:off x="6266318" y="4392728"/>
            <a:ext cx="1604090" cy="492443"/>
          </a:xfrm>
          <a:prstGeom prst="rect">
            <a:avLst/>
          </a:prstGeom>
          <a:noFill/>
        </p:spPr>
        <p:txBody>
          <a:bodyPr vert="horz" wrap="square" lIns="0" tIns="0" rIns="0" bIns="0" rtlCol="0">
            <a:spAutoFit/>
          </a:bodyPr>
          <a:lstStyle/>
          <a:p>
            <a:pPr algn="ctr"/>
            <a:r>
              <a:rPr lang="en-US" sz="1600" dirty="0">
                <a:solidFill>
                  <a:schemeClr val="bg1"/>
                </a:solidFill>
              </a:rPr>
              <a:t>Bellman Expectation</a:t>
            </a:r>
          </a:p>
        </p:txBody>
      </p:sp>
      <p:sp>
        <p:nvSpPr>
          <p:cNvPr id="23" name="TextBox 22">
            <a:extLst>
              <a:ext uri="{FF2B5EF4-FFF2-40B4-BE49-F238E27FC236}">
                <a16:creationId xmlns:a16="http://schemas.microsoft.com/office/drawing/2014/main" id="{BCC10F64-6C81-4546-B8BE-BC0FBD64CBC0}"/>
              </a:ext>
            </a:extLst>
          </p:cNvPr>
          <p:cNvSpPr txBox="1"/>
          <p:nvPr/>
        </p:nvSpPr>
        <p:spPr>
          <a:xfrm>
            <a:off x="4909568" y="4398934"/>
            <a:ext cx="1394085" cy="246221"/>
          </a:xfrm>
          <a:prstGeom prst="rect">
            <a:avLst/>
          </a:prstGeom>
          <a:noFill/>
        </p:spPr>
        <p:txBody>
          <a:bodyPr vert="horz" wrap="square" lIns="0" tIns="0" rIns="0" bIns="0" rtlCol="0">
            <a:spAutoFit/>
          </a:bodyPr>
          <a:lstStyle/>
          <a:p>
            <a:pPr algn="ctr"/>
            <a:r>
              <a:rPr lang="en-US" sz="1600" dirty="0">
                <a:solidFill>
                  <a:schemeClr val="bg1"/>
                </a:solidFill>
              </a:rPr>
              <a:t>Action(s)</a:t>
            </a:r>
          </a:p>
        </p:txBody>
      </p:sp>
      <p:sp>
        <p:nvSpPr>
          <p:cNvPr id="7" name="Rectangle 6">
            <a:extLst>
              <a:ext uri="{FF2B5EF4-FFF2-40B4-BE49-F238E27FC236}">
                <a16:creationId xmlns:a16="http://schemas.microsoft.com/office/drawing/2014/main" id="{125001B5-C7E6-452E-85F7-8BB709258DD4}"/>
              </a:ext>
            </a:extLst>
          </p:cNvPr>
          <p:cNvSpPr/>
          <p:nvPr/>
        </p:nvSpPr>
        <p:spPr>
          <a:xfrm>
            <a:off x="178074" y="6057850"/>
            <a:ext cx="11963126" cy="338554"/>
          </a:xfrm>
          <a:prstGeom prst="rect">
            <a:avLst/>
          </a:prstGeom>
        </p:spPr>
        <p:txBody>
          <a:bodyPr wrap="square">
            <a:spAutoFit/>
          </a:bodyPr>
          <a:lstStyle/>
          <a:p>
            <a:r>
              <a:rPr lang="en-US" sz="800" dirty="0">
                <a:solidFill>
                  <a:schemeClr val="bg1"/>
                </a:solidFill>
              </a:rPr>
              <a:t>Castro, Pablo &amp; </a:t>
            </a:r>
            <a:r>
              <a:rPr lang="en-US" sz="800" dirty="0" err="1">
                <a:solidFill>
                  <a:schemeClr val="bg1"/>
                </a:solidFill>
              </a:rPr>
              <a:t>Moitra</a:t>
            </a:r>
            <a:r>
              <a:rPr lang="en-US" sz="800" dirty="0">
                <a:solidFill>
                  <a:schemeClr val="bg1"/>
                </a:solidFill>
              </a:rPr>
              <a:t>, Subhodeep &amp; Gelada, </a:t>
            </a:r>
            <a:r>
              <a:rPr lang="en-US" sz="800" dirty="0" err="1">
                <a:solidFill>
                  <a:schemeClr val="bg1"/>
                </a:solidFill>
              </a:rPr>
              <a:t>Carles</a:t>
            </a:r>
            <a:r>
              <a:rPr lang="en-US" sz="800" dirty="0">
                <a:solidFill>
                  <a:schemeClr val="bg1"/>
                </a:solidFill>
              </a:rPr>
              <a:t> &amp; Kumar, Saurabh &amp; Bellemare, Marc. (2018). Dopamine: A Research Framework for Deep Reinforcement Learning.</a:t>
            </a:r>
          </a:p>
          <a:p>
            <a:r>
              <a:rPr lang="en-US" sz="800" dirty="0">
                <a:solidFill>
                  <a:schemeClr val="bg1"/>
                </a:solidFill>
              </a:rPr>
              <a:t>Intel® </a:t>
            </a:r>
            <a:r>
              <a:rPr lang="en-US" sz="800" dirty="0" err="1">
                <a:solidFill>
                  <a:schemeClr val="bg1"/>
                </a:solidFill>
              </a:rPr>
              <a:t>Nervana</a:t>
            </a:r>
            <a:r>
              <a:rPr lang="en-US" sz="800" dirty="0">
                <a:solidFill>
                  <a:schemeClr val="bg1"/>
                </a:solidFill>
              </a:rPr>
              <a:t>™ reference deep learning framework. https://github.com/NervanaSystems, https://www.intel.ai/reinforcement-learning-coach-intel/, https://software.intel.com/en-us/ai/courses/distributed-AI-ray</a:t>
            </a:r>
          </a:p>
        </p:txBody>
      </p:sp>
      <p:pic>
        <p:nvPicPr>
          <p:cNvPr id="26" name="Graphic 25" descr="Network diagram">
            <a:extLst>
              <a:ext uri="{FF2B5EF4-FFF2-40B4-BE49-F238E27FC236}">
                <a16:creationId xmlns:a16="http://schemas.microsoft.com/office/drawing/2014/main" id="{C895B48A-ADFE-480F-B61F-8639BF3C8D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9468" y="4879685"/>
            <a:ext cx="914400" cy="914400"/>
          </a:xfrm>
          <a:prstGeom prst="rect">
            <a:avLst/>
          </a:prstGeom>
        </p:spPr>
      </p:pic>
      <p:pic>
        <p:nvPicPr>
          <p:cNvPr id="27" name="Graphic 26" descr="Network diagram">
            <a:extLst>
              <a:ext uri="{FF2B5EF4-FFF2-40B4-BE49-F238E27FC236}">
                <a16:creationId xmlns:a16="http://schemas.microsoft.com/office/drawing/2014/main" id="{5EC196B0-8B93-4509-A9F3-E35EFF2AAC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3913833" y="4858497"/>
            <a:ext cx="914400" cy="914400"/>
          </a:xfrm>
          <a:prstGeom prst="rect">
            <a:avLst/>
          </a:prstGeom>
        </p:spPr>
      </p:pic>
      <p:pic>
        <p:nvPicPr>
          <p:cNvPr id="29" name="Graphic 28" descr="Table">
            <a:extLst>
              <a:ext uri="{FF2B5EF4-FFF2-40B4-BE49-F238E27FC236}">
                <a16:creationId xmlns:a16="http://schemas.microsoft.com/office/drawing/2014/main" id="{CD826C79-CA77-4208-AEE9-01C91A76A1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42060" y="4563194"/>
            <a:ext cx="1336744" cy="1799548"/>
          </a:xfrm>
          <a:prstGeom prst="rect">
            <a:avLst/>
          </a:prstGeom>
        </p:spPr>
      </p:pic>
      <p:pic>
        <p:nvPicPr>
          <p:cNvPr id="31" name="Graphic 30" descr="Body builder">
            <a:extLst>
              <a:ext uri="{FF2B5EF4-FFF2-40B4-BE49-F238E27FC236}">
                <a16:creationId xmlns:a16="http://schemas.microsoft.com/office/drawing/2014/main" id="{25BFFFFD-2DF0-4E30-B6B0-B3D345C2F2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8627" y="5275142"/>
            <a:ext cx="686680" cy="686680"/>
          </a:xfrm>
          <a:prstGeom prst="rect">
            <a:avLst/>
          </a:prstGeom>
        </p:spPr>
      </p:pic>
      <p:pic>
        <p:nvPicPr>
          <p:cNvPr id="33" name="Graphic 32" descr="Diving">
            <a:extLst>
              <a:ext uri="{FF2B5EF4-FFF2-40B4-BE49-F238E27FC236}">
                <a16:creationId xmlns:a16="http://schemas.microsoft.com/office/drawing/2014/main" id="{7E435AF7-458A-4DB4-A2B7-9B9E42EE7D8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86571" y="5347479"/>
            <a:ext cx="686680" cy="686680"/>
          </a:xfrm>
          <a:prstGeom prst="rect">
            <a:avLst/>
          </a:prstGeom>
        </p:spPr>
      </p:pic>
      <p:pic>
        <p:nvPicPr>
          <p:cNvPr id="35" name="Graphic 34" descr="Climbing">
            <a:extLst>
              <a:ext uri="{FF2B5EF4-FFF2-40B4-BE49-F238E27FC236}">
                <a16:creationId xmlns:a16="http://schemas.microsoft.com/office/drawing/2014/main" id="{82284281-46D8-4BCA-8309-539016F453F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52558" y="4713984"/>
            <a:ext cx="686680" cy="686680"/>
          </a:xfrm>
          <a:prstGeom prst="rect">
            <a:avLst/>
          </a:prstGeom>
        </p:spPr>
      </p:pic>
      <p:pic>
        <p:nvPicPr>
          <p:cNvPr id="37" name="Graphic 36" descr="Snowshoeing">
            <a:extLst>
              <a:ext uri="{FF2B5EF4-FFF2-40B4-BE49-F238E27FC236}">
                <a16:creationId xmlns:a16="http://schemas.microsoft.com/office/drawing/2014/main" id="{BBC80AA8-825F-43BC-8B27-8A954361A5F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32175" y="4743317"/>
            <a:ext cx="581124" cy="581124"/>
          </a:xfrm>
          <a:prstGeom prst="rect">
            <a:avLst/>
          </a:prstGeom>
        </p:spPr>
      </p:pic>
      <p:graphicFrame>
        <p:nvGraphicFramePr>
          <p:cNvPr id="42" name="Table 42">
            <a:extLst>
              <a:ext uri="{FF2B5EF4-FFF2-40B4-BE49-F238E27FC236}">
                <a16:creationId xmlns:a16="http://schemas.microsoft.com/office/drawing/2014/main" id="{8726E8BE-0CB7-41DB-ACFB-FE6E741C612D}"/>
              </a:ext>
            </a:extLst>
          </p:cNvPr>
          <p:cNvGraphicFramePr>
            <a:graphicFrameLocks noGrp="1"/>
          </p:cNvGraphicFramePr>
          <p:nvPr/>
        </p:nvGraphicFramePr>
        <p:xfrm>
          <a:off x="320534" y="1611813"/>
          <a:ext cx="2947841" cy="1483360"/>
        </p:xfrm>
        <a:graphic>
          <a:graphicData uri="http://schemas.openxmlformats.org/drawingml/2006/table">
            <a:tbl>
              <a:tblPr firstRow="1" bandRow="1">
                <a:tableStyleId>{5C22544A-7EE6-4342-B048-85BDC9FD1C3A}</a:tableStyleId>
              </a:tblPr>
              <a:tblGrid>
                <a:gridCol w="1743285">
                  <a:extLst>
                    <a:ext uri="{9D8B030D-6E8A-4147-A177-3AD203B41FA5}">
                      <a16:colId xmlns:a16="http://schemas.microsoft.com/office/drawing/2014/main" val="3794255340"/>
                    </a:ext>
                  </a:extLst>
                </a:gridCol>
                <a:gridCol w="1204556">
                  <a:extLst>
                    <a:ext uri="{9D8B030D-6E8A-4147-A177-3AD203B41FA5}">
                      <a16:colId xmlns:a16="http://schemas.microsoft.com/office/drawing/2014/main" val="312719525"/>
                    </a:ext>
                  </a:extLst>
                </a:gridCol>
              </a:tblGrid>
              <a:tr h="370840">
                <a:tc gridSpan="2">
                  <a:txBody>
                    <a:bodyPr/>
                    <a:lstStyle/>
                    <a:p>
                      <a:pPr algn="ctr"/>
                      <a:r>
                        <a:rPr lang="en-US" sz="1400" dirty="0"/>
                        <a:t>Telemetry Binary</a:t>
                      </a:r>
                    </a:p>
                  </a:txBody>
                  <a:tcPr anchor="ctr"/>
                </a:tc>
                <a:tc hMerge="1">
                  <a:txBody>
                    <a:bodyPr/>
                    <a:lstStyle/>
                    <a:p>
                      <a:pPr algn="ctr"/>
                      <a:endParaRPr lang="en-US" dirty="0"/>
                    </a:p>
                  </a:txBody>
                  <a:tcPr/>
                </a:tc>
                <a:extLst>
                  <a:ext uri="{0D108BD9-81ED-4DB2-BD59-A6C34878D82A}">
                    <a16:rowId xmlns:a16="http://schemas.microsoft.com/office/drawing/2014/main" val="3642571816"/>
                  </a:ext>
                </a:extLst>
              </a:tr>
              <a:tr h="370840">
                <a:tc>
                  <a:txBody>
                    <a:bodyPr/>
                    <a:lstStyle/>
                    <a:p>
                      <a:pPr algn="ctr"/>
                      <a:r>
                        <a:rPr lang="en-US" sz="1400" dirty="0"/>
                        <a:t>Header</a:t>
                      </a:r>
                    </a:p>
                  </a:txBody>
                  <a:tcPr anchor="ctr"/>
                </a:tc>
                <a:tc>
                  <a:txBody>
                    <a:bodyPr/>
                    <a:lstStyle/>
                    <a:p>
                      <a:pPr algn="ctr"/>
                      <a:r>
                        <a:rPr lang="en-US" sz="1400" dirty="0"/>
                        <a:t>State</a:t>
                      </a:r>
                    </a:p>
                  </a:txBody>
                  <a:tcPr anchor="ctr"/>
                </a:tc>
                <a:extLst>
                  <a:ext uri="{0D108BD9-81ED-4DB2-BD59-A6C34878D82A}">
                    <a16:rowId xmlns:a16="http://schemas.microsoft.com/office/drawing/2014/main" val="3635594011"/>
                  </a:ext>
                </a:extLst>
              </a:tr>
              <a:tr h="370840">
                <a:tc>
                  <a:txBody>
                    <a:bodyPr/>
                    <a:lstStyle/>
                    <a:p>
                      <a:pPr algn="ctr"/>
                      <a:r>
                        <a:rPr lang="en-US" sz="1400" dirty="0"/>
                        <a:t>Table of Contents </a:t>
                      </a:r>
                    </a:p>
                  </a:txBody>
                  <a:tcPr anchor="ctr"/>
                </a:tc>
                <a:tc>
                  <a:txBody>
                    <a:bodyPr/>
                    <a:lstStyle/>
                    <a:p>
                      <a:pPr algn="ctr"/>
                      <a:r>
                        <a:rPr lang="en-US" sz="1400" dirty="0"/>
                        <a:t>Data List</a:t>
                      </a:r>
                    </a:p>
                  </a:txBody>
                  <a:tcPr anchor="ctr"/>
                </a:tc>
                <a:extLst>
                  <a:ext uri="{0D108BD9-81ED-4DB2-BD59-A6C34878D82A}">
                    <a16:rowId xmlns:a16="http://schemas.microsoft.com/office/drawing/2014/main" val="1883537718"/>
                  </a:ext>
                </a:extLst>
              </a:tr>
              <a:tr h="370840">
                <a:tc>
                  <a:txBody>
                    <a:bodyPr/>
                    <a:lstStyle/>
                    <a:p>
                      <a:pPr algn="ctr"/>
                      <a:r>
                        <a:rPr lang="en-US" sz="1400" dirty="0"/>
                        <a:t>Object(s)</a:t>
                      </a:r>
                    </a:p>
                  </a:txBody>
                  <a:tcPr anchor="ctr"/>
                </a:tc>
                <a:tc>
                  <a:txBody>
                    <a:bodyPr/>
                    <a:lstStyle/>
                    <a:p>
                      <a:pPr algn="ctr"/>
                      <a:r>
                        <a:rPr lang="en-US" sz="1400" dirty="0"/>
                        <a:t>Data State</a:t>
                      </a:r>
                    </a:p>
                  </a:txBody>
                  <a:tcPr anchor="ctr"/>
                </a:tc>
                <a:extLst>
                  <a:ext uri="{0D108BD9-81ED-4DB2-BD59-A6C34878D82A}">
                    <a16:rowId xmlns:a16="http://schemas.microsoft.com/office/drawing/2014/main" val="3711963298"/>
                  </a:ext>
                </a:extLst>
              </a:tr>
            </a:tbl>
          </a:graphicData>
        </a:graphic>
      </p:graphicFrame>
      <p:graphicFrame>
        <p:nvGraphicFramePr>
          <p:cNvPr id="46" name="Table 46">
            <a:extLst>
              <a:ext uri="{FF2B5EF4-FFF2-40B4-BE49-F238E27FC236}">
                <a16:creationId xmlns:a16="http://schemas.microsoft.com/office/drawing/2014/main" id="{B55E1384-4BC0-4FDD-933E-1D8DBC2FAAC2}"/>
              </a:ext>
            </a:extLst>
          </p:cNvPr>
          <p:cNvGraphicFramePr>
            <a:graphicFrameLocks noGrp="1"/>
          </p:cNvGraphicFramePr>
          <p:nvPr/>
        </p:nvGraphicFramePr>
        <p:xfrm>
          <a:off x="3794179" y="1585967"/>
          <a:ext cx="4947920" cy="2001520"/>
        </p:xfrm>
        <a:graphic>
          <a:graphicData uri="http://schemas.openxmlformats.org/drawingml/2006/table">
            <a:tbl>
              <a:tblPr firstRow="1" bandRow="1">
                <a:tableStyleId>{5C22544A-7EE6-4342-B048-85BDC9FD1C3A}</a:tableStyleId>
              </a:tblPr>
              <a:tblGrid>
                <a:gridCol w="2245360">
                  <a:extLst>
                    <a:ext uri="{9D8B030D-6E8A-4147-A177-3AD203B41FA5}">
                      <a16:colId xmlns:a16="http://schemas.microsoft.com/office/drawing/2014/main" val="235791661"/>
                    </a:ext>
                  </a:extLst>
                </a:gridCol>
                <a:gridCol w="2702560">
                  <a:extLst>
                    <a:ext uri="{9D8B030D-6E8A-4147-A177-3AD203B41FA5}">
                      <a16:colId xmlns:a16="http://schemas.microsoft.com/office/drawing/2014/main" val="1005658928"/>
                    </a:ext>
                  </a:extLst>
                </a:gridCol>
              </a:tblGrid>
              <a:tr h="370840">
                <a:tc gridSpan="2">
                  <a:txBody>
                    <a:bodyPr/>
                    <a:lstStyle/>
                    <a:p>
                      <a:pPr algn="ctr"/>
                      <a:r>
                        <a:rPr lang="en-US" sz="1400" dirty="0"/>
                        <a:t>Analysis Handbook</a:t>
                      </a:r>
                    </a:p>
                  </a:txBody>
                  <a:tcPr anchor="ctr"/>
                </a:tc>
                <a:tc hMerge="1">
                  <a:txBody>
                    <a:bodyPr/>
                    <a:lstStyle/>
                    <a:p>
                      <a:endParaRPr lang="en-US" dirty="0"/>
                    </a:p>
                  </a:txBody>
                  <a:tcPr/>
                </a:tc>
                <a:extLst>
                  <a:ext uri="{0D108BD9-81ED-4DB2-BD59-A6C34878D82A}">
                    <a16:rowId xmlns:a16="http://schemas.microsoft.com/office/drawing/2014/main" val="3014072076"/>
                  </a:ext>
                </a:extLst>
              </a:tr>
              <a:tr h="370840">
                <a:tc>
                  <a:txBody>
                    <a:bodyPr/>
                    <a:lstStyle/>
                    <a:p>
                      <a:pPr algn="ctr"/>
                      <a:r>
                        <a:rPr lang="en-US" sz="1400" dirty="0"/>
                        <a:t>Entrance State</a:t>
                      </a:r>
                    </a:p>
                  </a:txBody>
                  <a:tcPr anchor="ctr"/>
                </a:tc>
                <a:tc>
                  <a:txBody>
                    <a:bodyPr/>
                    <a:lstStyle/>
                    <a:p>
                      <a:pPr algn="ctr"/>
                      <a:r>
                        <a:rPr lang="en-US" sz="1400" dirty="0"/>
                        <a:t>Assert, Bad Context, etc.</a:t>
                      </a:r>
                    </a:p>
                  </a:txBody>
                  <a:tcPr anchor="ctr"/>
                </a:tc>
                <a:extLst>
                  <a:ext uri="{0D108BD9-81ED-4DB2-BD59-A6C34878D82A}">
                    <a16:rowId xmlns:a16="http://schemas.microsoft.com/office/drawing/2014/main" val="455740576"/>
                  </a:ext>
                </a:extLst>
              </a:tr>
              <a:tr h="370840">
                <a:tc>
                  <a:txBody>
                    <a:bodyPr/>
                    <a:lstStyle/>
                    <a:p>
                      <a:pPr algn="ctr"/>
                      <a:r>
                        <a:rPr lang="en-US" sz="1400" dirty="0"/>
                        <a:t>Significant Data Objects</a:t>
                      </a:r>
                    </a:p>
                  </a:txBody>
                  <a:tcPr anchor="ctr"/>
                </a:tc>
                <a:tc>
                  <a:txBody>
                    <a:bodyPr/>
                    <a:lstStyle/>
                    <a:p>
                      <a:pPr algn="ctr"/>
                      <a:r>
                        <a:rPr lang="en-US" sz="1400" dirty="0"/>
                        <a:t>Erase Table</a:t>
                      </a:r>
                    </a:p>
                    <a:p>
                      <a:pPr algn="ctr"/>
                      <a:r>
                        <a:rPr lang="en-US" sz="1400" dirty="0"/>
                        <a:t>Band State</a:t>
                      </a:r>
                    </a:p>
                  </a:txBody>
                  <a:tcPr anchor="ctr"/>
                </a:tc>
                <a:extLst>
                  <a:ext uri="{0D108BD9-81ED-4DB2-BD59-A6C34878D82A}">
                    <a16:rowId xmlns:a16="http://schemas.microsoft.com/office/drawing/2014/main" val="3495273618"/>
                  </a:ext>
                </a:extLst>
              </a:tr>
              <a:tr h="370840">
                <a:tc>
                  <a:txBody>
                    <a:bodyPr/>
                    <a:lstStyle/>
                    <a:p>
                      <a:pPr algn="ctr"/>
                      <a:r>
                        <a:rPr lang="en-US" sz="1400" dirty="0"/>
                        <a:t>Methods to Evaluate Data</a:t>
                      </a:r>
                    </a:p>
                  </a:txBody>
                  <a:tcPr anchor="ctr"/>
                </a:tc>
                <a:tc>
                  <a:txBody>
                    <a:bodyPr/>
                    <a:lstStyle/>
                    <a:p>
                      <a:pPr algn="ctr"/>
                      <a:r>
                        <a:rPr lang="en-US" sz="1400" dirty="0"/>
                        <a:t>Erase Table to State List</a:t>
                      </a:r>
                    </a:p>
                  </a:txBody>
                  <a:tcPr anchor="ctr"/>
                </a:tc>
                <a:extLst>
                  <a:ext uri="{0D108BD9-81ED-4DB2-BD59-A6C34878D82A}">
                    <a16:rowId xmlns:a16="http://schemas.microsoft.com/office/drawing/2014/main" val="2259774804"/>
                  </a:ext>
                </a:extLst>
              </a:tr>
              <a:tr h="370840">
                <a:tc>
                  <a:txBody>
                    <a:bodyPr/>
                    <a:lstStyle/>
                    <a:p>
                      <a:pPr algn="ctr"/>
                      <a:r>
                        <a:rPr lang="en-US" sz="1400" dirty="0"/>
                        <a:t>Behavior Expectation</a:t>
                      </a:r>
                    </a:p>
                  </a:txBody>
                  <a:tcPr anchor="ctr"/>
                </a:tc>
                <a:tc>
                  <a:txBody>
                    <a:bodyPr/>
                    <a:lstStyle/>
                    <a:p>
                      <a:pPr algn="ctr"/>
                      <a:r>
                        <a:rPr lang="en-US" sz="1400" dirty="0"/>
                        <a:t>Interval, state, etc. ranges</a:t>
                      </a:r>
                    </a:p>
                  </a:txBody>
                  <a:tcPr anchor="ctr"/>
                </a:tc>
                <a:extLst>
                  <a:ext uri="{0D108BD9-81ED-4DB2-BD59-A6C34878D82A}">
                    <a16:rowId xmlns:a16="http://schemas.microsoft.com/office/drawing/2014/main" val="4267186656"/>
                  </a:ext>
                </a:extLst>
              </a:tr>
            </a:tbl>
          </a:graphicData>
        </a:graphic>
      </p:graphicFrame>
      <p:sp>
        <p:nvSpPr>
          <p:cNvPr id="48" name="Arrow: Right 47">
            <a:extLst>
              <a:ext uri="{FF2B5EF4-FFF2-40B4-BE49-F238E27FC236}">
                <a16:creationId xmlns:a16="http://schemas.microsoft.com/office/drawing/2014/main" id="{0E417ED4-DED9-4D3D-9680-7A7845EC273D}"/>
              </a:ext>
            </a:extLst>
          </p:cNvPr>
          <p:cNvSpPr/>
          <p:nvPr/>
        </p:nvSpPr>
        <p:spPr>
          <a:xfrm>
            <a:off x="2978424" y="1957644"/>
            <a:ext cx="1234146" cy="369221"/>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14299E08-E606-4F60-AB52-D6D0872A8E2A}"/>
              </a:ext>
            </a:extLst>
          </p:cNvPr>
          <p:cNvSpPr/>
          <p:nvPr/>
        </p:nvSpPr>
        <p:spPr>
          <a:xfrm>
            <a:off x="3077695" y="2387636"/>
            <a:ext cx="833120" cy="369221"/>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A73FF166-1B17-49A4-8DB6-D34CC0DD416A}"/>
              </a:ext>
            </a:extLst>
          </p:cNvPr>
          <p:cNvSpPr/>
          <p:nvPr/>
        </p:nvSpPr>
        <p:spPr>
          <a:xfrm rot="799714">
            <a:off x="3127580" y="2785651"/>
            <a:ext cx="733349" cy="36922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Arrow: Striped Right 50">
            <a:extLst>
              <a:ext uri="{FF2B5EF4-FFF2-40B4-BE49-F238E27FC236}">
                <a16:creationId xmlns:a16="http://schemas.microsoft.com/office/drawing/2014/main" id="{D1A4E0C0-96E0-4EA5-BF53-F38B32957B19}"/>
              </a:ext>
            </a:extLst>
          </p:cNvPr>
          <p:cNvSpPr/>
          <p:nvPr/>
        </p:nvSpPr>
        <p:spPr>
          <a:xfrm>
            <a:off x="8801769" y="1975410"/>
            <a:ext cx="978408" cy="1255213"/>
          </a:xfrm>
          <a:prstGeom prst="stripedRightArrow">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52" name="Graphic 51" descr="Head with gears">
            <a:extLst>
              <a:ext uri="{FF2B5EF4-FFF2-40B4-BE49-F238E27FC236}">
                <a16:creationId xmlns:a16="http://schemas.microsoft.com/office/drawing/2014/main" id="{D1032993-D05D-4DDC-90F6-7216E9933F5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542765" y="4934995"/>
            <a:ext cx="1218920" cy="1218920"/>
          </a:xfrm>
          <a:prstGeom prst="rect">
            <a:avLst/>
          </a:prstGeom>
        </p:spPr>
      </p:pic>
      <p:sp>
        <p:nvSpPr>
          <p:cNvPr id="53" name="TextBox 52">
            <a:extLst>
              <a:ext uri="{FF2B5EF4-FFF2-40B4-BE49-F238E27FC236}">
                <a16:creationId xmlns:a16="http://schemas.microsoft.com/office/drawing/2014/main" id="{2F6D3323-7B65-4FAF-B343-B882EA86D10C}"/>
              </a:ext>
            </a:extLst>
          </p:cNvPr>
          <p:cNvSpPr txBox="1"/>
          <p:nvPr/>
        </p:nvSpPr>
        <p:spPr>
          <a:xfrm>
            <a:off x="9168687" y="4314866"/>
            <a:ext cx="1873771" cy="492443"/>
          </a:xfrm>
          <a:prstGeom prst="rect">
            <a:avLst/>
          </a:prstGeom>
          <a:noFill/>
        </p:spPr>
        <p:txBody>
          <a:bodyPr vert="horz" wrap="square" lIns="0" tIns="0" rIns="0" bIns="0" rtlCol="0">
            <a:spAutoFit/>
          </a:bodyPr>
          <a:lstStyle/>
          <a:p>
            <a:pPr algn="ctr"/>
            <a:r>
              <a:rPr lang="en-US" sz="1600" dirty="0">
                <a:solidFill>
                  <a:schemeClr val="bg1"/>
                </a:solidFill>
              </a:rPr>
              <a:t>Machine Programming</a:t>
            </a:r>
          </a:p>
        </p:txBody>
      </p:sp>
      <p:pic>
        <p:nvPicPr>
          <p:cNvPr id="55" name="Graphic 54" descr="Fingerprint">
            <a:extLst>
              <a:ext uri="{FF2B5EF4-FFF2-40B4-BE49-F238E27FC236}">
                <a16:creationId xmlns:a16="http://schemas.microsoft.com/office/drawing/2014/main" id="{39891FA4-212A-402A-8CF5-279FDE23170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79440" y="3208086"/>
            <a:ext cx="831557" cy="831557"/>
          </a:xfrm>
          <a:prstGeom prst="rect">
            <a:avLst/>
          </a:prstGeom>
        </p:spPr>
      </p:pic>
      <p:pic>
        <p:nvPicPr>
          <p:cNvPr id="57" name="Graphic 56" descr="Checklist RTL">
            <a:extLst>
              <a:ext uri="{FF2B5EF4-FFF2-40B4-BE49-F238E27FC236}">
                <a16:creationId xmlns:a16="http://schemas.microsoft.com/office/drawing/2014/main" id="{EF57249B-4A80-4426-9A0A-EBE2244D35F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47382" y="4869054"/>
            <a:ext cx="894003" cy="554846"/>
          </a:xfrm>
          <a:prstGeom prst="rect">
            <a:avLst/>
          </a:prstGeom>
        </p:spPr>
      </p:pic>
      <p:pic>
        <p:nvPicPr>
          <p:cNvPr id="59" name="Graphic 58" descr="Contract">
            <a:extLst>
              <a:ext uri="{FF2B5EF4-FFF2-40B4-BE49-F238E27FC236}">
                <a16:creationId xmlns:a16="http://schemas.microsoft.com/office/drawing/2014/main" id="{94C1C421-D618-48B3-8913-4397E56B1D9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038158" y="5320704"/>
            <a:ext cx="931236" cy="931236"/>
          </a:xfrm>
          <a:prstGeom prst="rect">
            <a:avLst/>
          </a:prstGeom>
        </p:spPr>
      </p:pic>
      <p:sp>
        <p:nvSpPr>
          <p:cNvPr id="60" name="TextBox 59">
            <a:extLst>
              <a:ext uri="{FF2B5EF4-FFF2-40B4-BE49-F238E27FC236}">
                <a16:creationId xmlns:a16="http://schemas.microsoft.com/office/drawing/2014/main" id="{E2C17489-FAFB-4BA4-B1E8-E4E224321E35}"/>
              </a:ext>
            </a:extLst>
          </p:cNvPr>
          <p:cNvSpPr txBox="1"/>
          <p:nvPr/>
        </p:nvSpPr>
        <p:spPr>
          <a:xfrm>
            <a:off x="10934159" y="4408184"/>
            <a:ext cx="1139234" cy="246221"/>
          </a:xfrm>
          <a:prstGeom prst="rect">
            <a:avLst/>
          </a:prstGeom>
          <a:noFill/>
        </p:spPr>
        <p:txBody>
          <a:bodyPr vert="horz" wrap="square" lIns="0" tIns="0" rIns="0" bIns="0" rtlCol="0">
            <a:spAutoFit/>
          </a:bodyPr>
          <a:lstStyle/>
          <a:p>
            <a:pPr algn="ctr"/>
            <a:r>
              <a:rPr lang="en-US" sz="1600" dirty="0">
                <a:solidFill>
                  <a:schemeClr val="bg1"/>
                </a:solidFill>
              </a:rPr>
              <a:t>Report </a:t>
            </a:r>
          </a:p>
        </p:txBody>
      </p:sp>
      <p:pic>
        <p:nvPicPr>
          <p:cNvPr id="6" name="Graphic 5" descr="Magnifying glass">
            <a:extLst>
              <a:ext uri="{FF2B5EF4-FFF2-40B4-BE49-F238E27FC236}">
                <a16:creationId xmlns:a16="http://schemas.microsoft.com/office/drawing/2014/main" id="{41066EB4-E642-4A10-A351-4EA7EC0D83F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268375" y="3451853"/>
            <a:ext cx="596185" cy="596185"/>
          </a:xfrm>
          <a:prstGeom prst="rect">
            <a:avLst/>
          </a:prstGeom>
        </p:spPr>
      </p:pic>
      <p:sp>
        <p:nvSpPr>
          <p:cNvPr id="8" name="TextBox 7">
            <a:extLst>
              <a:ext uri="{FF2B5EF4-FFF2-40B4-BE49-F238E27FC236}">
                <a16:creationId xmlns:a16="http://schemas.microsoft.com/office/drawing/2014/main" id="{3F847EEC-8211-45E2-92A6-F2599D2DB70E}"/>
              </a:ext>
            </a:extLst>
          </p:cNvPr>
          <p:cNvSpPr txBox="1"/>
          <p:nvPr/>
        </p:nvSpPr>
        <p:spPr>
          <a:xfrm>
            <a:off x="6710721" y="5074043"/>
            <a:ext cx="848950" cy="553998"/>
          </a:xfrm>
          <a:prstGeom prst="rect">
            <a:avLst/>
          </a:prstGeom>
          <a:noFill/>
        </p:spPr>
        <p:txBody>
          <a:bodyPr vert="horz" wrap="square" lIns="0" tIns="0" rIns="0" bIns="0" rtlCol="0">
            <a:spAutoFit/>
          </a:bodyPr>
          <a:lstStyle/>
          <a:p>
            <a:r>
              <a:rPr lang="en-US" sz="1200" dirty="0">
                <a:solidFill>
                  <a:schemeClr val="bg1"/>
                </a:solidFill>
              </a:rPr>
              <a:t>I        O      %</a:t>
            </a:r>
          </a:p>
          <a:p>
            <a:endParaRPr lang="en-US" sz="1200" dirty="0">
              <a:solidFill>
                <a:schemeClr val="bg1"/>
              </a:solidFill>
            </a:endParaRPr>
          </a:p>
          <a:p>
            <a:endParaRPr lang="en-US" sz="1200" dirty="0">
              <a:solidFill>
                <a:schemeClr val="bg1"/>
              </a:solidFill>
            </a:endParaRPr>
          </a:p>
        </p:txBody>
      </p:sp>
      <p:sp>
        <p:nvSpPr>
          <p:cNvPr id="9" name="Rectangle 8">
            <a:extLst>
              <a:ext uri="{FF2B5EF4-FFF2-40B4-BE49-F238E27FC236}">
                <a16:creationId xmlns:a16="http://schemas.microsoft.com/office/drawing/2014/main" id="{DE017A6A-E3FD-4A7E-A40F-729333298310}"/>
              </a:ext>
            </a:extLst>
          </p:cNvPr>
          <p:cNvSpPr/>
          <p:nvPr/>
        </p:nvSpPr>
        <p:spPr>
          <a:xfrm>
            <a:off x="6571936" y="5327931"/>
            <a:ext cx="1197764" cy="276999"/>
          </a:xfrm>
          <a:prstGeom prst="rect">
            <a:avLst/>
          </a:prstGeom>
        </p:spPr>
        <p:txBody>
          <a:bodyPr wrap="none">
            <a:spAutoFit/>
          </a:bodyPr>
          <a:lstStyle/>
          <a:p>
            <a:r>
              <a:rPr lang="en-US" sz="1200" dirty="0">
                <a:solidFill>
                  <a:schemeClr val="bg1"/>
                </a:solidFill>
              </a:rPr>
              <a:t>S,T     A      %    </a:t>
            </a:r>
          </a:p>
        </p:txBody>
      </p:sp>
      <p:sp>
        <p:nvSpPr>
          <p:cNvPr id="10" name="Rectangle 9">
            <a:extLst>
              <a:ext uri="{FF2B5EF4-FFF2-40B4-BE49-F238E27FC236}">
                <a16:creationId xmlns:a16="http://schemas.microsoft.com/office/drawing/2014/main" id="{4B54B5A9-802D-416C-AFF9-8A82D7A37793}"/>
              </a:ext>
            </a:extLst>
          </p:cNvPr>
          <p:cNvSpPr/>
          <p:nvPr/>
        </p:nvSpPr>
        <p:spPr>
          <a:xfrm>
            <a:off x="6626199" y="5620860"/>
            <a:ext cx="966931" cy="276999"/>
          </a:xfrm>
          <a:prstGeom prst="rect">
            <a:avLst/>
          </a:prstGeom>
        </p:spPr>
        <p:txBody>
          <a:bodyPr wrap="none">
            <a:spAutoFit/>
          </a:bodyPr>
          <a:lstStyle/>
          <a:p>
            <a:r>
              <a:rPr lang="en-US" sz="1200" dirty="0">
                <a:solidFill>
                  <a:schemeClr val="bg1"/>
                </a:solidFill>
              </a:rPr>
              <a:t>S      SP    V</a:t>
            </a:r>
          </a:p>
        </p:txBody>
      </p:sp>
      <p:sp>
        <p:nvSpPr>
          <p:cNvPr id="11" name="Rectangle 10">
            <a:extLst>
              <a:ext uri="{FF2B5EF4-FFF2-40B4-BE49-F238E27FC236}">
                <a16:creationId xmlns:a16="http://schemas.microsoft.com/office/drawing/2014/main" id="{126F161E-7B09-4D59-A84B-B4A3091EF3BC}"/>
              </a:ext>
            </a:extLst>
          </p:cNvPr>
          <p:cNvSpPr/>
          <p:nvPr/>
        </p:nvSpPr>
        <p:spPr>
          <a:xfrm>
            <a:off x="9581278" y="3554369"/>
            <a:ext cx="2124846" cy="584775"/>
          </a:xfrm>
          <a:prstGeom prst="rect">
            <a:avLst/>
          </a:prstGeom>
        </p:spPr>
        <p:txBody>
          <a:bodyPr wrap="square">
            <a:spAutoFit/>
          </a:bodyPr>
          <a:lstStyle/>
          <a:p>
            <a:pPr algn="ctr"/>
            <a:r>
              <a:rPr lang="en-US" sz="1600" dirty="0">
                <a:solidFill>
                  <a:schemeClr val="bg1"/>
                </a:solidFill>
              </a:rPr>
              <a:t>I.E. Markov Decision </a:t>
            </a:r>
          </a:p>
          <a:p>
            <a:pPr algn="ctr"/>
            <a:r>
              <a:rPr lang="en-US" sz="1600" dirty="0">
                <a:solidFill>
                  <a:schemeClr val="bg1"/>
                </a:solidFill>
              </a:rPr>
              <a:t>Process (MDP)</a:t>
            </a:r>
          </a:p>
        </p:txBody>
      </p:sp>
      <p:pic>
        <p:nvPicPr>
          <p:cNvPr id="13" name="Graphic 12" descr="Run">
            <a:extLst>
              <a:ext uri="{FF2B5EF4-FFF2-40B4-BE49-F238E27FC236}">
                <a16:creationId xmlns:a16="http://schemas.microsoft.com/office/drawing/2014/main" id="{E2BA54B7-9815-435F-A8E4-38BC2611A93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936437" y="2256298"/>
            <a:ext cx="726081" cy="726081"/>
          </a:xfrm>
          <a:prstGeom prst="rect">
            <a:avLst/>
          </a:prstGeom>
        </p:spPr>
      </p:pic>
    </p:spTree>
    <p:extLst>
      <p:ext uri="{BB962C8B-B14F-4D97-AF65-F5344CB8AC3E}">
        <p14:creationId xmlns:p14="http://schemas.microsoft.com/office/powerpoint/2010/main" val="255379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a:xfrm>
            <a:off x="9173507" y="6413660"/>
            <a:ext cx="2844800" cy="365125"/>
          </a:xfrm>
        </p:spPr>
        <p:txBody>
          <a:bodyPr/>
          <a:lstStyle/>
          <a:p>
            <a:fld id="{EE2556C5-CE8C-6547-B838-EA80C61A4AF7}" type="slidenum">
              <a:rPr lang="en-US" smtClean="0"/>
              <a:pPr/>
              <a:t>37</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44282" y="200390"/>
            <a:ext cx="11171467" cy="1158240"/>
          </a:xfrm>
        </p:spPr>
        <p:txBody>
          <a:bodyPr/>
          <a:lstStyle/>
          <a:p>
            <a:r>
              <a:rPr lang="en-US" dirty="0"/>
              <a:t>Example results for Thermal Profile State Detection</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108489" y="981917"/>
            <a:ext cx="10795268" cy="1900158"/>
          </a:xfrm>
        </p:spPr>
        <p:txBody>
          <a:bodyPr/>
          <a:lstStyle/>
          <a:p>
            <a:pPr marL="457189" lvl="2" indent="0" fontAlgn="t">
              <a:spcBef>
                <a:spcPts val="0"/>
              </a:spcBef>
              <a:spcAft>
                <a:spcPts val="600"/>
              </a:spcAft>
              <a:buNone/>
            </a:pPr>
            <a:r>
              <a:rPr lang="en-US" sz="2000" dirty="0"/>
              <a:t>Experiment to exercise the algorithms</a:t>
            </a:r>
          </a:p>
          <a:p>
            <a:pPr marL="800089" lvl="2" indent="-342900" fontAlgn="t">
              <a:spcBef>
                <a:spcPts val="0"/>
              </a:spcBef>
              <a:spcAft>
                <a:spcPts val="600"/>
              </a:spcAft>
              <a:buFont typeface="+mj-lt"/>
              <a:buAutoNum type="arabicPeriod"/>
            </a:pPr>
            <a:r>
              <a:rPr lang="en-US" sz="1400" dirty="0"/>
              <a:t>Thermal profiling of  DP drives (overheat on their own with no fan)</a:t>
            </a:r>
          </a:p>
          <a:p>
            <a:pPr marL="800089" lvl="2" indent="-342900" fontAlgn="t">
              <a:spcBef>
                <a:spcPts val="0"/>
              </a:spcBef>
              <a:spcAft>
                <a:spcPts val="600"/>
              </a:spcAft>
              <a:buFont typeface="+mj-lt"/>
              <a:buAutoNum type="arabicPeriod"/>
            </a:pPr>
            <a:r>
              <a:rPr lang="en-US" sz="1400" dirty="0"/>
              <a:t>Host Telemetry data pulled periodically and at failure</a:t>
            </a:r>
          </a:p>
          <a:p>
            <a:pPr marL="800089" lvl="2" indent="-342900" fontAlgn="t">
              <a:spcBef>
                <a:spcPts val="0"/>
              </a:spcBef>
              <a:spcAft>
                <a:spcPts val="600"/>
              </a:spcAft>
              <a:buFont typeface="+mj-lt"/>
              <a:buAutoNum type="arabicPeriod"/>
            </a:pPr>
            <a:r>
              <a:rPr lang="en-US" sz="1400" dirty="0"/>
              <a:t>Collected meta time series data on: NAND temp, ASIC temp, Composite temp</a:t>
            </a:r>
          </a:p>
          <a:p>
            <a:pPr marL="800089" lvl="2" indent="-342900" fontAlgn="t">
              <a:spcBef>
                <a:spcPts val="0"/>
              </a:spcBef>
              <a:spcAft>
                <a:spcPts val="600"/>
              </a:spcAft>
              <a:buFont typeface="+mj-lt"/>
              <a:buAutoNum type="arabicPeriod"/>
            </a:pPr>
            <a:r>
              <a:rPr lang="en-US" sz="1400" dirty="0"/>
              <a:t>Extracted Matrix Profiles (minimal state detection features)</a:t>
            </a:r>
          </a:p>
        </p:txBody>
      </p:sp>
      <p:pic>
        <p:nvPicPr>
          <p:cNvPr id="15" name="Picture 14">
            <a:extLst>
              <a:ext uri="{FF2B5EF4-FFF2-40B4-BE49-F238E27FC236}">
                <a16:creationId xmlns:a16="http://schemas.microsoft.com/office/drawing/2014/main" id="{4D9ACDE3-8B33-4B06-89D7-D4860DBC7C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74168" y="3407464"/>
            <a:ext cx="3670738" cy="2871113"/>
          </a:xfrm>
          <a:prstGeom prst="rect">
            <a:avLst/>
          </a:prstGeom>
          <a:noFill/>
          <a:ln>
            <a:noFill/>
          </a:ln>
        </p:spPr>
      </p:pic>
      <p:pic>
        <p:nvPicPr>
          <p:cNvPr id="16" name="Picture 15">
            <a:extLst>
              <a:ext uri="{FF2B5EF4-FFF2-40B4-BE49-F238E27FC236}">
                <a16:creationId xmlns:a16="http://schemas.microsoft.com/office/drawing/2014/main" id="{D6F2B5F5-52A6-45BA-AB62-89DFA069EA6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29768" y="3407464"/>
            <a:ext cx="3366064" cy="2871113"/>
          </a:xfrm>
          <a:prstGeom prst="rect">
            <a:avLst/>
          </a:prstGeom>
          <a:noFill/>
          <a:ln>
            <a:noFill/>
          </a:ln>
        </p:spPr>
      </p:pic>
      <p:sp>
        <p:nvSpPr>
          <p:cNvPr id="17" name="TextBox 16">
            <a:extLst>
              <a:ext uri="{FF2B5EF4-FFF2-40B4-BE49-F238E27FC236}">
                <a16:creationId xmlns:a16="http://schemas.microsoft.com/office/drawing/2014/main" id="{701EF4DB-8CEC-4613-AF84-45AB8300B142}"/>
              </a:ext>
            </a:extLst>
          </p:cNvPr>
          <p:cNvSpPr txBox="1"/>
          <p:nvPr/>
        </p:nvSpPr>
        <p:spPr>
          <a:xfrm>
            <a:off x="1274694" y="3198763"/>
            <a:ext cx="3021570" cy="215444"/>
          </a:xfrm>
          <a:prstGeom prst="rect">
            <a:avLst/>
          </a:prstGeom>
          <a:noFill/>
        </p:spPr>
        <p:txBody>
          <a:bodyPr vert="horz" wrap="square" lIns="0" tIns="0" rIns="0" bIns="0" rtlCol="0">
            <a:spAutoFit/>
          </a:bodyPr>
          <a:lstStyle/>
          <a:p>
            <a:pPr algn="ctr"/>
            <a:r>
              <a:rPr lang="en-US" sz="1400" dirty="0">
                <a:solidFill>
                  <a:schemeClr val="bg1"/>
                </a:solidFill>
              </a:rPr>
              <a:t>Collect Meta Time Series</a:t>
            </a:r>
          </a:p>
        </p:txBody>
      </p:sp>
      <p:sp>
        <p:nvSpPr>
          <p:cNvPr id="18" name="TextBox 17">
            <a:extLst>
              <a:ext uri="{FF2B5EF4-FFF2-40B4-BE49-F238E27FC236}">
                <a16:creationId xmlns:a16="http://schemas.microsoft.com/office/drawing/2014/main" id="{26DE1D37-A120-49F6-BC02-3809DCBAA7CF}"/>
              </a:ext>
            </a:extLst>
          </p:cNvPr>
          <p:cNvSpPr txBox="1"/>
          <p:nvPr/>
        </p:nvSpPr>
        <p:spPr>
          <a:xfrm>
            <a:off x="5619376" y="3186475"/>
            <a:ext cx="3028017" cy="215444"/>
          </a:xfrm>
          <a:prstGeom prst="rect">
            <a:avLst/>
          </a:prstGeom>
          <a:noFill/>
        </p:spPr>
        <p:txBody>
          <a:bodyPr vert="horz" wrap="square" lIns="0" tIns="0" rIns="0" bIns="0" rtlCol="0">
            <a:spAutoFit/>
          </a:bodyPr>
          <a:lstStyle/>
          <a:p>
            <a:pPr algn="ctr"/>
            <a:r>
              <a:rPr lang="en-US" sz="1400" dirty="0">
                <a:solidFill>
                  <a:schemeClr val="bg1"/>
                </a:solidFill>
              </a:rPr>
              <a:t>Extract Matrix Profile(s)</a:t>
            </a:r>
          </a:p>
        </p:txBody>
      </p:sp>
      <p:sp>
        <p:nvSpPr>
          <p:cNvPr id="21" name="Arrow: Right 20">
            <a:extLst>
              <a:ext uri="{FF2B5EF4-FFF2-40B4-BE49-F238E27FC236}">
                <a16:creationId xmlns:a16="http://schemas.microsoft.com/office/drawing/2014/main" id="{E3D099B8-6C6F-4693-B529-1A0529C27C71}"/>
              </a:ext>
            </a:extLst>
          </p:cNvPr>
          <p:cNvSpPr/>
          <p:nvPr/>
        </p:nvSpPr>
        <p:spPr>
          <a:xfrm>
            <a:off x="9043850" y="4319829"/>
            <a:ext cx="621626" cy="571500"/>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A5BB93ED-D4F3-4E80-83E5-A0C1020F5A4C}"/>
              </a:ext>
            </a:extLst>
          </p:cNvPr>
          <p:cNvSpPr/>
          <p:nvPr/>
        </p:nvSpPr>
        <p:spPr>
          <a:xfrm>
            <a:off x="4851360" y="4321631"/>
            <a:ext cx="760330" cy="571500"/>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32C1F4B-85CD-4877-9CEB-E24FBF7F6703}"/>
              </a:ext>
            </a:extLst>
          </p:cNvPr>
          <p:cNvSpPr txBox="1"/>
          <p:nvPr/>
        </p:nvSpPr>
        <p:spPr>
          <a:xfrm rot="16200000">
            <a:off x="648394" y="4735380"/>
            <a:ext cx="1450718" cy="169277"/>
          </a:xfrm>
          <a:prstGeom prst="rect">
            <a:avLst/>
          </a:prstGeom>
          <a:noFill/>
        </p:spPr>
        <p:txBody>
          <a:bodyPr vert="horz" wrap="none" lIns="0" tIns="0" rIns="0" bIns="0" rtlCol="0">
            <a:spAutoFit/>
          </a:bodyPr>
          <a:lstStyle/>
          <a:p>
            <a:r>
              <a:rPr lang="en-US" sz="1100" dirty="0"/>
              <a:t>Temperature (Celsius) </a:t>
            </a:r>
          </a:p>
        </p:txBody>
      </p:sp>
      <p:sp>
        <p:nvSpPr>
          <p:cNvPr id="26" name="TextBox 25">
            <a:extLst>
              <a:ext uri="{FF2B5EF4-FFF2-40B4-BE49-F238E27FC236}">
                <a16:creationId xmlns:a16="http://schemas.microsoft.com/office/drawing/2014/main" id="{24426ACE-3E2A-4D06-8DC0-11DB47E5692D}"/>
              </a:ext>
            </a:extLst>
          </p:cNvPr>
          <p:cNvSpPr txBox="1"/>
          <p:nvPr/>
        </p:nvSpPr>
        <p:spPr>
          <a:xfrm rot="16200000">
            <a:off x="4714782" y="4780822"/>
            <a:ext cx="2072683" cy="169277"/>
          </a:xfrm>
          <a:prstGeom prst="rect">
            <a:avLst/>
          </a:prstGeom>
          <a:noFill/>
        </p:spPr>
        <p:txBody>
          <a:bodyPr vert="horz" wrap="none" lIns="0" tIns="0" rIns="0" bIns="0" rtlCol="0">
            <a:spAutoFit/>
          </a:bodyPr>
          <a:lstStyle/>
          <a:p>
            <a:r>
              <a:rPr lang="en-US" sz="1100" dirty="0"/>
              <a:t>Unitless Domain Transformation</a:t>
            </a:r>
          </a:p>
        </p:txBody>
      </p:sp>
      <p:sp>
        <p:nvSpPr>
          <p:cNvPr id="42" name="Rectangle 41">
            <a:extLst>
              <a:ext uri="{FF2B5EF4-FFF2-40B4-BE49-F238E27FC236}">
                <a16:creationId xmlns:a16="http://schemas.microsoft.com/office/drawing/2014/main" id="{74BA4A3A-337E-4A2E-8D9E-F7C75E1BB3E3}"/>
              </a:ext>
            </a:extLst>
          </p:cNvPr>
          <p:cNvSpPr/>
          <p:nvPr/>
        </p:nvSpPr>
        <p:spPr>
          <a:xfrm>
            <a:off x="9665476" y="4094660"/>
            <a:ext cx="1898686" cy="1049226"/>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Compute Similarity, Train AI Modules, Predict </a:t>
            </a:r>
          </a:p>
          <a:p>
            <a:pPr algn="ctr"/>
            <a:r>
              <a:rPr lang="en-US" sz="1400" dirty="0">
                <a:solidFill>
                  <a:schemeClr val="tx1"/>
                </a:solidFill>
              </a:rPr>
              <a:t>(See next slide)</a:t>
            </a:r>
          </a:p>
        </p:txBody>
      </p:sp>
    </p:spTree>
    <p:extLst>
      <p:ext uri="{BB962C8B-B14F-4D97-AF65-F5344CB8AC3E}">
        <p14:creationId xmlns:p14="http://schemas.microsoft.com/office/powerpoint/2010/main" val="44392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a:xfrm>
            <a:off x="9173507" y="6413660"/>
            <a:ext cx="2844800" cy="365125"/>
          </a:xfrm>
        </p:spPr>
        <p:txBody>
          <a:bodyPr/>
          <a:lstStyle/>
          <a:p>
            <a:fld id="{EE2556C5-CE8C-6547-B838-EA80C61A4AF7}" type="slidenum">
              <a:rPr lang="en-US" smtClean="0"/>
              <a:pPr/>
              <a:t>38</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44283" y="200390"/>
            <a:ext cx="11474024" cy="1158240"/>
          </a:xfrm>
        </p:spPr>
        <p:txBody>
          <a:bodyPr/>
          <a:lstStyle/>
          <a:p>
            <a:r>
              <a:rPr lang="en-US" dirty="0"/>
              <a:t>Example Results for Thermal Profile State Prediction</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400028" y="970893"/>
            <a:ext cx="11421329" cy="1378416"/>
          </a:xfrm>
        </p:spPr>
        <p:txBody>
          <a:bodyPr/>
          <a:lstStyle/>
          <a:p>
            <a:pPr marL="457200" lvl="1" indent="-457200" fontAlgn="t">
              <a:spcBef>
                <a:spcPts val="0"/>
              </a:spcBef>
              <a:spcAft>
                <a:spcPts val="600"/>
              </a:spcAft>
              <a:buFont typeface="+mj-lt"/>
              <a:buAutoNum type="arabicPeriod" startAt="5"/>
            </a:pPr>
            <a:r>
              <a:rPr lang="en-US" sz="1600" dirty="0"/>
              <a:t>Create a heat map (similarity measure and cluster all profiles)</a:t>
            </a:r>
          </a:p>
          <a:p>
            <a:pPr marL="457200" lvl="1" indent="-457200" fontAlgn="t">
              <a:spcBef>
                <a:spcPts val="0"/>
              </a:spcBef>
              <a:spcAft>
                <a:spcPts val="600"/>
              </a:spcAft>
              <a:buFont typeface="+mj-lt"/>
              <a:buAutoNum type="arabicPeriod" startAt="5"/>
            </a:pPr>
            <a:r>
              <a:rPr lang="en-US" sz="1600" dirty="0"/>
              <a:t>Train AI (</a:t>
            </a:r>
            <a:r>
              <a:rPr lang="en-US" sz="1600" dirty="0" err="1"/>
              <a:t>ResNet</a:t>
            </a:r>
            <a:r>
              <a:rPr lang="en-US" sz="1600" dirty="0"/>
              <a:t>), use AI to forecast next, cascade next(s), …, and long-term prediction</a:t>
            </a:r>
          </a:p>
          <a:p>
            <a:pPr marL="914389" lvl="2" indent="-457200" fontAlgn="t">
              <a:spcBef>
                <a:spcPts val="0"/>
              </a:spcBef>
              <a:spcAft>
                <a:spcPts val="600"/>
              </a:spcAft>
              <a:buFont typeface="+mj-lt"/>
              <a:buAutoNum type="alphaLcPeriod"/>
            </a:pPr>
            <a:r>
              <a:rPr lang="en-US" sz="1400" dirty="0"/>
              <a:t>Additional profiles through inference improve accuracy</a:t>
            </a:r>
          </a:p>
          <a:p>
            <a:pPr marL="914389" lvl="2" indent="-457200" fontAlgn="t">
              <a:spcBef>
                <a:spcPts val="0"/>
              </a:spcBef>
              <a:spcAft>
                <a:spcPts val="600"/>
              </a:spcAft>
              <a:buFont typeface="+mj-lt"/>
              <a:buAutoNum type="alphaLcPeriod"/>
            </a:pPr>
            <a:r>
              <a:rPr lang="en-US" sz="1400" dirty="0"/>
              <a:t>Probabilistic distributions model(s) the state and further increase prediction paths</a:t>
            </a:r>
          </a:p>
          <a:p>
            <a:pPr lvl="3" fontAlgn="t">
              <a:spcBef>
                <a:spcPts val="0"/>
              </a:spcBef>
              <a:spcAft>
                <a:spcPts val="600"/>
              </a:spcAft>
            </a:pPr>
            <a:endParaRPr lang="en-US" sz="1050" dirty="0"/>
          </a:p>
        </p:txBody>
      </p:sp>
      <p:pic>
        <p:nvPicPr>
          <p:cNvPr id="8" name="Picture 7">
            <a:extLst>
              <a:ext uri="{FF2B5EF4-FFF2-40B4-BE49-F238E27FC236}">
                <a16:creationId xmlns:a16="http://schemas.microsoft.com/office/drawing/2014/main" id="{45AC8A0F-85C5-47D3-BC65-669B9B1335D5}"/>
              </a:ext>
            </a:extLst>
          </p:cNvPr>
          <p:cNvPicPr>
            <a:picLocks noChangeAspect="1"/>
          </p:cNvPicPr>
          <p:nvPr/>
        </p:nvPicPr>
        <p:blipFill>
          <a:blip r:embed="rId3"/>
          <a:stretch>
            <a:fillRect/>
          </a:stretch>
        </p:blipFill>
        <p:spPr>
          <a:xfrm>
            <a:off x="5071709" y="2793514"/>
            <a:ext cx="1572237" cy="1059444"/>
          </a:xfrm>
          <a:prstGeom prst="rect">
            <a:avLst/>
          </a:prstGeom>
        </p:spPr>
      </p:pic>
      <p:graphicFrame>
        <p:nvGraphicFramePr>
          <p:cNvPr id="23" name="Table 22">
            <a:extLst>
              <a:ext uri="{FF2B5EF4-FFF2-40B4-BE49-F238E27FC236}">
                <a16:creationId xmlns:a16="http://schemas.microsoft.com/office/drawing/2014/main" id="{D207DF14-8204-4A0B-8FCB-F4355C22FFBF}"/>
              </a:ext>
            </a:extLst>
          </p:cNvPr>
          <p:cNvGraphicFramePr>
            <a:graphicFrameLocks noGrp="1"/>
          </p:cNvGraphicFramePr>
          <p:nvPr/>
        </p:nvGraphicFramePr>
        <p:xfrm>
          <a:off x="190868" y="2934489"/>
          <a:ext cx="4416375" cy="3248792"/>
        </p:xfrm>
        <a:graphic>
          <a:graphicData uri="http://schemas.openxmlformats.org/drawingml/2006/table">
            <a:tbl>
              <a:tblPr firstRow="1" firstCol="1" bandRow="1">
                <a:tableStyleId>{5C22544A-7EE6-4342-B048-85BDC9FD1C3A}</a:tableStyleId>
              </a:tblPr>
              <a:tblGrid>
                <a:gridCol w="883275">
                  <a:extLst>
                    <a:ext uri="{9D8B030D-6E8A-4147-A177-3AD203B41FA5}">
                      <a16:colId xmlns:a16="http://schemas.microsoft.com/office/drawing/2014/main" val="3460976347"/>
                    </a:ext>
                  </a:extLst>
                </a:gridCol>
                <a:gridCol w="883275">
                  <a:extLst>
                    <a:ext uri="{9D8B030D-6E8A-4147-A177-3AD203B41FA5}">
                      <a16:colId xmlns:a16="http://schemas.microsoft.com/office/drawing/2014/main" val="1135099058"/>
                    </a:ext>
                  </a:extLst>
                </a:gridCol>
                <a:gridCol w="883275">
                  <a:extLst>
                    <a:ext uri="{9D8B030D-6E8A-4147-A177-3AD203B41FA5}">
                      <a16:colId xmlns:a16="http://schemas.microsoft.com/office/drawing/2014/main" val="3774685623"/>
                    </a:ext>
                  </a:extLst>
                </a:gridCol>
                <a:gridCol w="883275">
                  <a:extLst>
                    <a:ext uri="{9D8B030D-6E8A-4147-A177-3AD203B41FA5}">
                      <a16:colId xmlns:a16="http://schemas.microsoft.com/office/drawing/2014/main" val="3234156298"/>
                    </a:ext>
                  </a:extLst>
                </a:gridCol>
                <a:gridCol w="883275">
                  <a:extLst>
                    <a:ext uri="{9D8B030D-6E8A-4147-A177-3AD203B41FA5}">
                      <a16:colId xmlns:a16="http://schemas.microsoft.com/office/drawing/2014/main" val="537423099"/>
                    </a:ext>
                  </a:extLst>
                </a:gridCol>
              </a:tblGrid>
              <a:tr h="974484">
                <a:tc>
                  <a:txBody>
                    <a:bodyPr/>
                    <a:lstStyle/>
                    <a:p>
                      <a:pPr marL="0" marR="0" indent="0" algn="ctr">
                        <a:spcBef>
                          <a:spcPts val="0"/>
                        </a:spcBef>
                        <a:spcAft>
                          <a:spcPts val="0"/>
                        </a:spcAft>
                      </a:pPr>
                      <a:r>
                        <a:rPr lang="en-US" sz="1200" dirty="0">
                          <a:solidFill>
                            <a:schemeClr val="bg1"/>
                          </a:solidFill>
                          <a:effectLst/>
                          <a:latin typeface="+mn-lt"/>
                        </a:rPr>
                        <a:t>State</a:t>
                      </a:r>
                    </a:p>
                    <a:p>
                      <a:pPr marL="0" marR="0" indent="0" algn="ctr">
                        <a:spcBef>
                          <a:spcPts val="0"/>
                        </a:spcBef>
                        <a:spcAft>
                          <a:spcPts val="0"/>
                        </a:spcAft>
                      </a:pPr>
                      <a:r>
                        <a:rPr lang="en-US" sz="1200" b="1" dirty="0">
                          <a:solidFill>
                            <a:schemeClr val="bg1"/>
                          </a:solidFill>
                          <a:effectLst/>
                          <a:latin typeface="+mn-lt"/>
                          <a:ea typeface="Times New Roman" panose="02020603050405020304" pitchFamily="18" charset="0"/>
                        </a:rPr>
                        <a:t> ED, </a:t>
                      </a:r>
                    </a:p>
                    <a:p>
                      <a:pPr marL="0" marR="0" indent="0" algn="ctr">
                        <a:spcBef>
                          <a:spcPts val="0"/>
                        </a:spcBef>
                        <a:spcAft>
                          <a:spcPts val="0"/>
                        </a:spcAft>
                      </a:pPr>
                      <a:r>
                        <a:rPr lang="en-US" sz="1200" b="1" dirty="0">
                          <a:solidFill>
                            <a:schemeClr val="bg1"/>
                          </a:solidFill>
                          <a:effectLst/>
                          <a:latin typeface="+mn-lt"/>
                          <a:ea typeface="Times New Roman" panose="02020603050405020304" pitchFamily="18" charset="0"/>
                        </a:rPr>
                        <a:t> PS,</a:t>
                      </a:r>
                    </a:p>
                    <a:p>
                      <a:pPr marL="0" marR="0" indent="0" algn="ctr">
                        <a:spcBef>
                          <a:spcPts val="0"/>
                        </a:spcBef>
                        <a:spcAft>
                          <a:spcPts val="0"/>
                        </a:spcAft>
                      </a:pPr>
                      <a:r>
                        <a:rPr lang="en-US" sz="1200" b="1" dirty="0">
                          <a:solidFill>
                            <a:schemeClr val="bg1"/>
                          </a:solidFill>
                          <a:effectLst/>
                          <a:latin typeface="+mn-lt"/>
                          <a:ea typeface="Times New Roman" panose="02020603050405020304" pitchFamily="18" charset="0"/>
                        </a:rPr>
                        <a:t> DTW</a:t>
                      </a:r>
                    </a:p>
                  </a:txBody>
                  <a:tcPr marL="68580" marR="68580" marT="0" marB="0"/>
                </a:tc>
                <a:tc>
                  <a:txBody>
                    <a:bodyPr/>
                    <a:lstStyle/>
                    <a:p>
                      <a:pPr marL="0" marR="0" indent="0" algn="ctr">
                        <a:spcBef>
                          <a:spcPts val="0"/>
                        </a:spcBef>
                        <a:spcAft>
                          <a:spcPts val="0"/>
                        </a:spcAft>
                      </a:pPr>
                      <a:r>
                        <a:rPr lang="en-US" sz="1200" dirty="0">
                          <a:solidFill>
                            <a:schemeClr val="bg1"/>
                          </a:solidFill>
                          <a:effectLst/>
                          <a:latin typeface="+mn-lt"/>
                        </a:rPr>
                        <a:t>Fail - idle</a:t>
                      </a:r>
                      <a:endParaRPr lang="en-US" sz="1200" b="1" dirty="0">
                        <a:solidFill>
                          <a:schemeClr val="bg1"/>
                        </a:solidFill>
                        <a:effectLst/>
                        <a:latin typeface="+mn-lt"/>
                        <a:ea typeface="Times New Roman" panose="02020603050405020304" pitchFamily="18" charset="0"/>
                      </a:endParaRPr>
                    </a:p>
                  </a:txBody>
                  <a:tcPr marL="68580" marR="68580" marT="0" marB="0"/>
                </a:tc>
                <a:tc>
                  <a:txBody>
                    <a:bodyPr/>
                    <a:lstStyle/>
                    <a:p>
                      <a:pPr marL="0" marR="0" indent="0" algn="ctr">
                        <a:spcBef>
                          <a:spcPts val="0"/>
                        </a:spcBef>
                        <a:spcAft>
                          <a:spcPts val="0"/>
                        </a:spcAft>
                      </a:pPr>
                      <a:r>
                        <a:rPr lang="en-US" sz="1200" dirty="0">
                          <a:solidFill>
                            <a:schemeClr val="bg1"/>
                          </a:solidFill>
                          <a:effectLst/>
                          <a:latin typeface="+mn-lt"/>
                        </a:rPr>
                        <a:t>Fail -Workload</a:t>
                      </a:r>
                      <a:endParaRPr lang="en-US" sz="1200" b="1" dirty="0">
                        <a:solidFill>
                          <a:schemeClr val="bg1"/>
                        </a:solidFill>
                        <a:effectLst/>
                        <a:latin typeface="+mn-lt"/>
                        <a:ea typeface="Times New Roman" panose="02020603050405020304" pitchFamily="18" charset="0"/>
                      </a:endParaRPr>
                    </a:p>
                  </a:txBody>
                  <a:tcPr marL="68580" marR="68580" marT="0" marB="0"/>
                </a:tc>
                <a:tc>
                  <a:txBody>
                    <a:bodyPr/>
                    <a:lstStyle/>
                    <a:p>
                      <a:pPr marL="0" marR="0" indent="0" algn="ctr">
                        <a:spcBef>
                          <a:spcPts val="0"/>
                        </a:spcBef>
                        <a:spcAft>
                          <a:spcPts val="0"/>
                        </a:spcAft>
                      </a:pPr>
                      <a:r>
                        <a:rPr lang="en-US" sz="1200" dirty="0">
                          <a:solidFill>
                            <a:schemeClr val="bg1"/>
                          </a:solidFill>
                          <a:effectLst/>
                          <a:latin typeface="+mn-lt"/>
                        </a:rPr>
                        <a:t>Idle</a:t>
                      </a:r>
                      <a:endParaRPr lang="en-US" sz="1200" b="1" dirty="0">
                        <a:solidFill>
                          <a:schemeClr val="bg1"/>
                        </a:solidFill>
                        <a:effectLst/>
                        <a:latin typeface="+mn-lt"/>
                        <a:ea typeface="Times New Roman" panose="02020603050405020304" pitchFamily="18" charset="0"/>
                      </a:endParaRPr>
                    </a:p>
                  </a:txBody>
                  <a:tcPr marL="68580" marR="68580" marT="0" marB="0"/>
                </a:tc>
                <a:tc>
                  <a:txBody>
                    <a:bodyPr/>
                    <a:lstStyle/>
                    <a:p>
                      <a:pPr marL="0" marR="0" indent="0" algn="ctr">
                        <a:spcBef>
                          <a:spcPts val="0"/>
                        </a:spcBef>
                        <a:spcAft>
                          <a:spcPts val="0"/>
                        </a:spcAft>
                      </a:pPr>
                      <a:r>
                        <a:rPr lang="en-US" sz="1200">
                          <a:solidFill>
                            <a:schemeClr val="bg1"/>
                          </a:solidFill>
                          <a:effectLst/>
                          <a:latin typeface="+mn-lt"/>
                        </a:rPr>
                        <a:t>Workload</a:t>
                      </a:r>
                      <a:endParaRPr lang="en-US" sz="1200" b="1">
                        <a:solidFill>
                          <a:schemeClr val="bg1"/>
                        </a:solidFill>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2361562714"/>
                  </a:ext>
                </a:extLst>
              </a:tr>
              <a:tr h="568577">
                <a:tc>
                  <a:txBody>
                    <a:bodyPr/>
                    <a:lstStyle/>
                    <a:p>
                      <a:pPr marL="0" marR="0" indent="0" algn="ctr">
                        <a:spcBef>
                          <a:spcPts val="0"/>
                        </a:spcBef>
                        <a:spcAft>
                          <a:spcPts val="0"/>
                        </a:spcAft>
                      </a:pPr>
                      <a:r>
                        <a:rPr lang="en-US" sz="1200" dirty="0">
                          <a:solidFill>
                            <a:schemeClr val="bg1"/>
                          </a:solidFill>
                          <a:effectLst/>
                          <a:latin typeface="+mn-lt"/>
                        </a:rPr>
                        <a:t>Fail - idle</a:t>
                      </a:r>
                      <a:endParaRPr lang="en-US" sz="1200" b="1" dirty="0">
                        <a:solidFill>
                          <a:schemeClr val="bg1"/>
                        </a:solidFill>
                        <a:effectLst/>
                        <a:latin typeface="+mn-lt"/>
                        <a:ea typeface="Times New Roman" panose="02020603050405020304" pitchFamily="18" charset="0"/>
                      </a:endParaRPr>
                    </a:p>
                  </a:txBody>
                  <a:tcPr marL="68580" marR="68580" marT="0" marB="0"/>
                </a:tc>
                <a:tc>
                  <a:txBody>
                    <a:bodyPr/>
                    <a:lstStyle/>
                    <a:p>
                      <a:pPr marL="0" marR="0" indent="0" algn="r">
                        <a:spcBef>
                          <a:spcPts val="0"/>
                        </a:spcBef>
                        <a:spcAft>
                          <a:spcPts val="0"/>
                        </a:spcAft>
                      </a:pPr>
                      <a:r>
                        <a:rPr lang="en-US" sz="1200" b="0" dirty="0">
                          <a:solidFill>
                            <a:srgbClr val="00B050"/>
                          </a:solidFill>
                          <a:effectLst/>
                          <a:highlight>
                            <a:srgbClr val="008000"/>
                          </a:highlight>
                          <a:latin typeface="+mn-lt"/>
                        </a:rPr>
                        <a:t>0.0, </a:t>
                      </a:r>
                    </a:p>
                    <a:p>
                      <a:pPr marL="0" marR="0" indent="0" algn="r">
                        <a:spcBef>
                          <a:spcPts val="0"/>
                        </a:spcBef>
                        <a:spcAft>
                          <a:spcPts val="0"/>
                        </a:spcAft>
                      </a:pPr>
                      <a:r>
                        <a:rPr lang="en-US" sz="1200" b="0" dirty="0">
                          <a:solidFill>
                            <a:srgbClr val="00B050"/>
                          </a:solidFill>
                          <a:effectLst/>
                          <a:highlight>
                            <a:srgbClr val="008000"/>
                          </a:highlight>
                          <a:latin typeface="+mn-lt"/>
                        </a:rPr>
                        <a:t>1.0,</a:t>
                      </a:r>
                    </a:p>
                    <a:p>
                      <a:pPr marL="0" marR="0" indent="0" algn="r">
                        <a:spcBef>
                          <a:spcPts val="0"/>
                        </a:spcBef>
                        <a:spcAft>
                          <a:spcPts val="0"/>
                        </a:spcAft>
                      </a:pPr>
                      <a:r>
                        <a:rPr lang="en-US" sz="1200" b="0" dirty="0">
                          <a:solidFill>
                            <a:srgbClr val="00B050"/>
                          </a:solidFill>
                          <a:effectLst/>
                          <a:highlight>
                            <a:srgbClr val="008000"/>
                          </a:highlight>
                          <a:latin typeface="+mn-lt"/>
                          <a:ea typeface="Times New Roman" panose="02020603050405020304" pitchFamily="18" charset="0"/>
                        </a:rPr>
                        <a:t>0.0</a:t>
                      </a: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00FF00"/>
                          </a:highlight>
                          <a:latin typeface="+mn-lt"/>
                        </a:rPr>
                        <a:t>20.0055,</a:t>
                      </a:r>
                    </a:p>
                    <a:p>
                      <a:pPr marL="0" marR="0" indent="0" algn="r">
                        <a:spcBef>
                          <a:spcPts val="0"/>
                        </a:spcBef>
                        <a:spcAft>
                          <a:spcPts val="0"/>
                        </a:spcAft>
                      </a:pPr>
                      <a:r>
                        <a:rPr lang="en-US" sz="1200" b="0" dirty="0">
                          <a:solidFill>
                            <a:schemeClr val="tx1"/>
                          </a:solidFill>
                          <a:effectLst/>
                          <a:highlight>
                            <a:srgbClr val="00FF00"/>
                          </a:highlight>
                          <a:latin typeface="+mn-lt"/>
                        </a:rPr>
                        <a:t>0.989178,</a:t>
                      </a:r>
                    </a:p>
                    <a:p>
                      <a:pPr marL="0" marR="0" indent="0" algn="r">
                        <a:spcBef>
                          <a:spcPts val="0"/>
                        </a:spcBef>
                        <a:spcAft>
                          <a:spcPts val="0"/>
                        </a:spcAft>
                      </a:pPr>
                      <a:r>
                        <a:rPr lang="en-US" sz="1200" b="0" dirty="0">
                          <a:solidFill>
                            <a:schemeClr val="tx1"/>
                          </a:solidFill>
                          <a:effectLst/>
                          <a:highlight>
                            <a:srgbClr val="00FF00"/>
                          </a:highlight>
                          <a:latin typeface="+mn-lt"/>
                          <a:ea typeface="Times New Roman" panose="02020603050405020304" pitchFamily="18" charset="0"/>
                        </a:rPr>
                        <a:t>29.0</a:t>
                      </a: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FFFF00"/>
                          </a:highlight>
                          <a:latin typeface="+mn-lt"/>
                        </a:rPr>
                        <a:t>621.523,</a:t>
                      </a:r>
                    </a:p>
                    <a:p>
                      <a:pPr marL="0" marR="0" indent="0" algn="r">
                        <a:spcBef>
                          <a:spcPts val="0"/>
                        </a:spcBef>
                        <a:spcAft>
                          <a:spcPts val="0"/>
                        </a:spcAft>
                      </a:pPr>
                      <a:r>
                        <a:rPr lang="en-US" sz="1200" b="0" dirty="0">
                          <a:solidFill>
                            <a:schemeClr val="tx1"/>
                          </a:solidFill>
                          <a:effectLst/>
                          <a:highlight>
                            <a:srgbClr val="FFFF00"/>
                          </a:highlight>
                          <a:latin typeface="+mn-lt"/>
                        </a:rPr>
                        <a:t>0.398262,</a:t>
                      </a:r>
                    </a:p>
                    <a:p>
                      <a:pPr marL="0" marR="0" indent="0" algn="r">
                        <a:spcBef>
                          <a:spcPts val="0"/>
                        </a:spcBef>
                        <a:spcAft>
                          <a:spcPts val="0"/>
                        </a:spcAft>
                      </a:pPr>
                      <a:r>
                        <a:rPr lang="en-US" sz="1200" b="0" dirty="0">
                          <a:solidFill>
                            <a:schemeClr val="tx1"/>
                          </a:solidFill>
                          <a:effectLst/>
                          <a:highlight>
                            <a:srgbClr val="FFFF00"/>
                          </a:highlight>
                          <a:latin typeface="+mn-lt"/>
                          <a:ea typeface="Times New Roman" panose="02020603050405020304" pitchFamily="18" charset="0"/>
                        </a:rPr>
                        <a:t>1347.0</a:t>
                      </a: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FD9208"/>
                          </a:highlight>
                          <a:latin typeface="+mn-lt"/>
                        </a:rPr>
                        <a:t>662.066,</a:t>
                      </a:r>
                    </a:p>
                    <a:p>
                      <a:pPr marL="0" marR="0" indent="0" algn="r">
                        <a:spcBef>
                          <a:spcPts val="0"/>
                        </a:spcBef>
                        <a:spcAft>
                          <a:spcPts val="0"/>
                        </a:spcAft>
                      </a:pPr>
                      <a:r>
                        <a:rPr lang="en-US" sz="1200" b="0" dirty="0">
                          <a:solidFill>
                            <a:schemeClr val="tx1"/>
                          </a:solidFill>
                          <a:effectLst/>
                          <a:highlight>
                            <a:srgbClr val="FD9208"/>
                          </a:highlight>
                          <a:latin typeface="+mn-lt"/>
                        </a:rPr>
                        <a:t>0.473512,</a:t>
                      </a:r>
                    </a:p>
                    <a:p>
                      <a:pPr marL="0" marR="0" indent="0" algn="r">
                        <a:spcBef>
                          <a:spcPts val="0"/>
                        </a:spcBef>
                        <a:spcAft>
                          <a:spcPts val="0"/>
                        </a:spcAft>
                      </a:pPr>
                      <a:r>
                        <a:rPr lang="en-US" sz="1200" b="0" dirty="0">
                          <a:solidFill>
                            <a:schemeClr val="tx1"/>
                          </a:solidFill>
                          <a:effectLst/>
                          <a:highlight>
                            <a:srgbClr val="FD9208"/>
                          </a:highlight>
                          <a:latin typeface="+mn-lt"/>
                          <a:ea typeface="Times New Roman" panose="02020603050405020304" pitchFamily="18" charset="0"/>
                        </a:rPr>
                        <a:t>1645.0</a:t>
                      </a:r>
                    </a:p>
                  </a:txBody>
                  <a:tcPr marL="68580" marR="68580" marT="0" marB="0"/>
                </a:tc>
                <a:extLst>
                  <a:ext uri="{0D108BD9-81ED-4DB2-BD59-A6C34878D82A}">
                    <a16:rowId xmlns:a16="http://schemas.microsoft.com/office/drawing/2014/main" val="1251992419"/>
                  </a:ext>
                </a:extLst>
              </a:tr>
              <a:tr h="568577">
                <a:tc>
                  <a:txBody>
                    <a:bodyPr/>
                    <a:lstStyle/>
                    <a:p>
                      <a:pPr marL="0" marR="0" indent="0" algn="ctr">
                        <a:spcBef>
                          <a:spcPts val="0"/>
                        </a:spcBef>
                        <a:spcAft>
                          <a:spcPts val="0"/>
                        </a:spcAft>
                      </a:pPr>
                      <a:r>
                        <a:rPr lang="en-US" sz="1200" dirty="0">
                          <a:solidFill>
                            <a:schemeClr val="bg1"/>
                          </a:solidFill>
                          <a:effectLst/>
                          <a:latin typeface="+mn-lt"/>
                        </a:rPr>
                        <a:t>Fail - Workload</a:t>
                      </a:r>
                      <a:endParaRPr lang="en-US" sz="1200" b="1" dirty="0">
                        <a:solidFill>
                          <a:schemeClr val="bg1"/>
                        </a:solidFill>
                        <a:effectLst/>
                        <a:latin typeface="+mn-lt"/>
                        <a:ea typeface="Times New Roman" panose="02020603050405020304" pitchFamily="18" charset="0"/>
                      </a:endParaRP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00FF00"/>
                          </a:highlight>
                          <a:latin typeface="+mn-lt"/>
                        </a:rPr>
                        <a:t>20.0055,</a:t>
                      </a:r>
                    </a:p>
                    <a:p>
                      <a:pPr marL="0" marR="0" indent="0" algn="r">
                        <a:spcBef>
                          <a:spcPts val="0"/>
                        </a:spcBef>
                        <a:spcAft>
                          <a:spcPts val="0"/>
                        </a:spcAft>
                      </a:pPr>
                      <a:r>
                        <a:rPr lang="en-US" sz="1200" b="0" dirty="0">
                          <a:solidFill>
                            <a:schemeClr val="tx1"/>
                          </a:solidFill>
                          <a:effectLst/>
                          <a:highlight>
                            <a:srgbClr val="00FF00"/>
                          </a:highlight>
                          <a:latin typeface="+mn-lt"/>
                        </a:rPr>
                        <a:t>0.989178,</a:t>
                      </a:r>
                    </a:p>
                    <a:p>
                      <a:pPr marL="0" marR="0" indent="0" algn="r">
                        <a:spcBef>
                          <a:spcPts val="0"/>
                        </a:spcBef>
                        <a:spcAft>
                          <a:spcPts val="0"/>
                        </a:spcAft>
                      </a:pPr>
                      <a:r>
                        <a:rPr lang="en-US" sz="1200" b="0" dirty="0">
                          <a:solidFill>
                            <a:schemeClr val="tx1"/>
                          </a:solidFill>
                          <a:effectLst/>
                          <a:highlight>
                            <a:srgbClr val="00FF00"/>
                          </a:highlight>
                          <a:latin typeface="+mn-lt"/>
                          <a:ea typeface="Times New Roman" panose="02020603050405020304" pitchFamily="18" charset="0"/>
                        </a:rPr>
                        <a:t>29.0</a:t>
                      </a:r>
                    </a:p>
                  </a:txBody>
                  <a:tcPr marL="68580" marR="68580" marT="0" marB="0"/>
                </a:tc>
                <a:tc>
                  <a:txBody>
                    <a:bodyPr/>
                    <a:lstStyle/>
                    <a:p>
                      <a:pPr marL="0" marR="0" indent="0" algn="r">
                        <a:spcBef>
                          <a:spcPts val="0"/>
                        </a:spcBef>
                        <a:spcAft>
                          <a:spcPts val="0"/>
                        </a:spcAft>
                      </a:pPr>
                      <a:r>
                        <a:rPr lang="en-US" sz="1200" b="0" dirty="0">
                          <a:solidFill>
                            <a:srgbClr val="00B050"/>
                          </a:solidFill>
                          <a:effectLst/>
                          <a:highlight>
                            <a:srgbClr val="008000"/>
                          </a:highlight>
                          <a:latin typeface="+mn-lt"/>
                        </a:rPr>
                        <a:t>0.0,</a:t>
                      </a:r>
                    </a:p>
                    <a:p>
                      <a:pPr marL="0" marR="0" indent="0" algn="r">
                        <a:spcBef>
                          <a:spcPts val="0"/>
                        </a:spcBef>
                        <a:spcAft>
                          <a:spcPts val="0"/>
                        </a:spcAft>
                      </a:pPr>
                      <a:r>
                        <a:rPr lang="en-US" sz="1200" b="0" dirty="0">
                          <a:solidFill>
                            <a:srgbClr val="00B050"/>
                          </a:solidFill>
                          <a:effectLst/>
                          <a:highlight>
                            <a:srgbClr val="008000"/>
                          </a:highlight>
                          <a:latin typeface="+mn-lt"/>
                        </a:rPr>
                        <a:t>1.0,</a:t>
                      </a:r>
                    </a:p>
                    <a:p>
                      <a:pPr marL="0" marR="0" indent="0" algn="r">
                        <a:spcBef>
                          <a:spcPts val="0"/>
                        </a:spcBef>
                        <a:spcAft>
                          <a:spcPts val="0"/>
                        </a:spcAft>
                      </a:pPr>
                      <a:r>
                        <a:rPr lang="en-US" sz="1200" b="0" dirty="0">
                          <a:solidFill>
                            <a:srgbClr val="00B050"/>
                          </a:solidFill>
                          <a:effectLst/>
                          <a:highlight>
                            <a:srgbClr val="008000"/>
                          </a:highlight>
                          <a:latin typeface="+mn-lt"/>
                          <a:ea typeface="Times New Roman" panose="02020603050405020304" pitchFamily="18" charset="0"/>
                        </a:rPr>
                        <a:t>0.0</a:t>
                      </a: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F0CE3E"/>
                          </a:highlight>
                          <a:latin typeface="+mn-lt"/>
                        </a:rPr>
                        <a:t>594.716,</a:t>
                      </a:r>
                    </a:p>
                    <a:p>
                      <a:pPr marL="0" marR="0" indent="0" algn="r">
                        <a:spcBef>
                          <a:spcPts val="0"/>
                        </a:spcBef>
                        <a:spcAft>
                          <a:spcPts val="0"/>
                        </a:spcAft>
                      </a:pPr>
                      <a:r>
                        <a:rPr lang="en-US" sz="1200" b="0" dirty="0">
                          <a:solidFill>
                            <a:schemeClr val="tx1"/>
                          </a:solidFill>
                          <a:effectLst/>
                          <a:highlight>
                            <a:srgbClr val="F0CE3E"/>
                          </a:highlight>
                          <a:latin typeface="+mn-lt"/>
                        </a:rPr>
                        <a:t>0.356108</a:t>
                      </a:r>
                    </a:p>
                    <a:p>
                      <a:pPr marL="0" marR="0" indent="0" algn="r">
                        <a:spcBef>
                          <a:spcPts val="0"/>
                        </a:spcBef>
                        <a:spcAft>
                          <a:spcPts val="0"/>
                        </a:spcAft>
                      </a:pPr>
                      <a:r>
                        <a:rPr lang="en-US" sz="1200" b="0" dirty="0">
                          <a:solidFill>
                            <a:schemeClr val="tx1"/>
                          </a:solidFill>
                          <a:effectLst/>
                          <a:highlight>
                            <a:srgbClr val="F0CE3E"/>
                          </a:highlight>
                          <a:latin typeface="+mn-lt"/>
                          <a:ea typeface="Times New Roman" panose="02020603050405020304" pitchFamily="18" charset="0"/>
                        </a:rPr>
                        <a:t>1576.0</a:t>
                      </a: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F83308"/>
                          </a:highlight>
                          <a:latin typeface="+mn-lt"/>
                        </a:rPr>
                        <a:t>634.753,</a:t>
                      </a:r>
                    </a:p>
                    <a:p>
                      <a:pPr marL="0" marR="0" indent="0" algn="r">
                        <a:spcBef>
                          <a:spcPts val="0"/>
                        </a:spcBef>
                        <a:spcAft>
                          <a:spcPts val="0"/>
                        </a:spcAft>
                      </a:pPr>
                      <a:r>
                        <a:rPr lang="en-US" sz="1200" b="0" dirty="0">
                          <a:solidFill>
                            <a:schemeClr val="tx1"/>
                          </a:solidFill>
                          <a:effectLst/>
                          <a:highlight>
                            <a:srgbClr val="F83308"/>
                          </a:highlight>
                          <a:latin typeface="+mn-lt"/>
                        </a:rPr>
                        <a:t>0.429385,</a:t>
                      </a:r>
                    </a:p>
                    <a:p>
                      <a:pPr marL="0" marR="0" indent="0" algn="r">
                        <a:spcBef>
                          <a:spcPts val="0"/>
                        </a:spcBef>
                        <a:spcAft>
                          <a:spcPts val="0"/>
                        </a:spcAft>
                      </a:pPr>
                      <a:r>
                        <a:rPr lang="en-US" sz="1200" b="0" dirty="0">
                          <a:solidFill>
                            <a:schemeClr val="tx1"/>
                          </a:solidFill>
                          <a:effectLst/>
                          <a:highlight>
                            <a:srgbClr val="F83308"/>
                          </a:highlight>
                          <a:latin typeface="+mn-lt"/>
                          <a:ea typeface="Times New Roman" panose="02020603050405020304" pitchFamily="18" charset="0"/>
                        </a:rPr>
                        <a:t>2534.0</a:t>
                      </a:r>
                    </a:p>
                  </a:txBody>
                  <a:tcPr marL="68580" marR="68580" marT="0" marB="0"/>
                </a:tc>
                <a:extLst>
                  <a:ext uri="{0D108BD9-81ED-4DB2-BD59-A6C34878D82A}">
                    <a16:rowId xmlns:a16="http://schemas.microsoft.com/office/drawing/2014/main" val="2737188744"/>
                  </a:ext>
                </a:extLst>
              </a:tr>
              <a:tr h="568577">
                <a:tc>
                  <a:txBody>
                    <a:bodyPr/>
                    <a:lstStyle/>
                    <a:p>
                      <a:pPr marL="0" marR="0" indent="0" algn="ctr">
                        <a:spcBef>
                          <a:spcPts val="0"/>
                        </a:spcBef>
                        <a:spcAft>
                          <a:spcPts val="0"/>
                        </a:spcAft>
                      </a:pPr>
                      <a:r>
                        <a:rPr lang="en-US" sz="1200" dirty="0">
                          <a:solidFill>
                            <a:schemeClr val="bg1"/>
                          </a:solidFill>
                          <a:effectLst/>
                          <a:latin typeface="+mn-lt"/>
                        </a:rPr>
                        <a:t>Idle</a:t>
                      </a:r>
                      <a:endParaRPr lang="en-US" sz="1200" b="1" dirty="0">
                        <a:solidFill>
                          <a:schemeClr val="bg1"/>
                        </a:solidFill>
                        <a:effectLst/>
                        <a:latin typeface="+mn-lt"/>
                        <a:ea typeface="Times New Roman" panose="02020603050405020304" pitchFamily="18" charset="0"/>
                      </a:endParaRP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FFFF00"/>
                          </a:highlight>
                          <a:latin typeface="+mn-lt"/>
                        </a:rPr>
                        <a:t>621.523,</a:t>
                      </a:r>
                    </a:p>
                    <a:p>
                      <a:pPr marL="0" marR="0" indent="0" algn="r">
                        <a:spcBef>
                          <a:spcPts val="0"/>
                        </a:spcBef>
                        <a:spcAft>
                          <a:spcPts val="0"/>
                        </a:spcAft>
                      </a:pPr>
                      <a:r>
                        <a:rPr lang="en-US" sz="1200" b="0" dirty="0">
                          <a:solidFill>
                            <a:schemeClr val="tx1"/>
                          </a:solidFill>
                          <a:effectLst/>
                          <a:highlight>
                            <a:srgbClr val="FFFF00"/>
                          </a:highlight>
                          <a:latin typeface="+mn-lt"/>
                        </a:rPr>
                        <a:t>0.398262,</a:t>
                      </a:r>
                    </a:p>
                    <a:p>
                      <a:pPr marL="0" marR="0" indent="0" algn="r">
                        <a:spcBef>
                          <a:spcPts val="0"/>
                        </a:spcBef>
                        <a:spcAft>
                          <a:spcPts val="0"/>
                        </a:spcAft>
                      </a:pPr>
                      <a:r>
                        <a:rPr lang="en-US" sz="1200" b="0" dirty="0">
                          <a:solidFill>
                            <a:schemeClr val="tx1"/>
                          </a:solidFill>
                          <a:effectLst/>
                          <a:highlight>
                            <a:srgbClr val="FFFF00"/>
                          </a:highlight>
                          <a:latin typeface="+mn-lt"/>
                          <a:ea typeface="Times New Roman" panose="02020603050405020304" pitchFamily="18" charset="0"/>
                        </a:rPr>
                        <a:t>1347.0</a:t>
                      </a: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F0CE3E"/>
                          </a:highlight>
                          <a:latin typeface="+mn-lt"/>
                        </a:rPr>
                        <a:t>594.716,</a:t>
                      </a:r>
                    </a:p>
                    <a:p>
                      <a:pPr marL="0" marR="0" indent="0" algn="r">
                        <a:spcBef>
                          <a:spcPts val="0"/>
                        </a:spcBef>
                        <a:spcAft>
                          <a:spcPts val="0"/>
                        </a:spcAft>
                      </a:pPr>
                      <a:r>
                        <a:rPr lang="en-US" sz="1200" b="0" dirty="0">
                          <a:solidFill>
                            <a:schemeClr val="tx1"/>
                          </a:solidFill>
                          <a:effectLst/>
                          <a:highlight>
                            <a:srgbClr val="F0CE3E"/>
                          </a:highlight>
                          <a:latin typeface="+mn-lt"/>
                        </a:rPr>
                        <a:t>0.356108,</a:t>
                      </a:r>
                    </a:p>
                    <a:p>
                      <a:pPr marL="0" marR="0" indent="0" algn="r">
                        <a:spcBef>
                          <a:spcPts val="0"/>
                        </a:spcBef>
                        <a:spcAft>
                          <a:spcPts val="0"/>
                        </a:spcAft>
                      </a:pPr>
                      <a:r>
                        <a:rPr lang="en-US" sz="1200" b="0" dirty="0">
                          <a:solidFill>
                            <a:schemeClr val="tx1"/>
                          </a:solidFill>
                          <a:effectLst/>
                          <a:highlight>
                            <a:srgbClr val="F0CE3E"/>
                          </a:highlight>
                          <a:latin typeface="+mn-lt"/>
                          <a:ea typeface="Times New Roman" panose="02020603050405020304" pitchFamily="18" charset="0"/>
                        </a:rPr>
                        <a:t>1576.0</a:t>
                      </a:r>
                    </a:p>
                  </a:txBody>
                  <a:tcPr marL="68580" marR="68580" marT="0" marB="0"/>
                </a:tc>
                <a:tc>
                  <a:txBody>
                    <a:bodyPr/>
                    <a:lstStyle/>
                    <a:p>
                      <a:pPr marL="0" marR="0" indent="0" algn="r">
                        <a:spcBef>
                          <a:spcPts val="0"/>
                        </a:spcBef>
                        <a:spcAft>
                          <a:spcPts val="0"/>
                        </a:spcAft>
                      </a:pPr>
                      <a:r>
                        <a:rPr lang="en-US" sz="1200" b="0" dirty="0">
                          <a:solidFill>
                            <a:srgbClr val="00B050"/>
                          </a:solidFill>
                          <a:effectLst/>
                          <a:highlight>
                            <a:srgbClr val="008000"/>
                          </a:highlight>
                          <a:latin typeface="+mn-lt"/>
                        </a:rPr>
                        <a:t>0.0,</a:t>
                      </a:r>
                    </a:p>
                    <a:p>
                      <a:pPr marL="0" marR="0" indent="0" algn="r">
                        <a:spcBef>
                          <a:spcPts val="0"/>
                        </a:spcBef>
                        <a:spcAft>
                          <a:spcPts val="0"/>
                        </a:spcAft>
                      </a:pPr>
                      <a:r>
                        <a:rPr lang="en-US" sz="1200" b="0" dirty="0">
                          <a:solidFill>
                            <a:srgbClr val="00B050"/>
                          </a:solidFill>
                          <a:effectLst/>
                          <a:highlight>
                            <a:srgbClr val="008000"/>
                          </a:highlight>
                          <a:latin typeface="+mn-lt"/>
                        </a:rPr>
                        <a:t>1.0,</a:t>
                      </a:r>
                    </a:p>
                    <a:p>
                      <a:pPr marL="0" marR="0" indent="0" algn="r">
                        <a:spcBef>
                          <a:spcPts val="0"/>
                        </a:spcBef>
                        <a:spcAft>
                          <a:spcPts val="0"/>
                        </a:spcAft>
                      </a:pPr>
                      <a:r>
                        <a:rPr lang="en-US" sz="1200" b="0" dirty="0">
                          <a:solidFill>
                            <a:srgbClr val="00B050"/>
                          </a:solidFill>
                          <a:effectLst/>
                          <a:highlight>
                            <a:srgbClr val="008000"/>
                          </a:highlight>
                          <a:latin typeface="+mn-lt"/>
                          <a:ea typeface="Times New Roman" panose="02020603050405020304" pitchFamily="18" charset="0"/>
                        </a:rPr>
                        <a:t>0.0</a:t>
                      </a: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00FFFF"/>
                          </a:highlight>
                          <a:latin typeface="+mn-lt"/>
                        </a:rPr>
                        <a:t>52.146,</a:t>
                      </a:r>
                    </a:p>
                    <a:p>
                      <a:pPr marL="0" marR="0" indent="0" algn="r">
                        <a:spcBef>
                          <a:spcPts val="0"/>
                        </a:spcBef>
                        <a:spcAft>
                          <a:spcPts val="0"/>
                        </a:spcAft>
                      </a:pPr>
                      <a:r>
                        <a:rPr lang="en-US" sz="1200" b="0" dirty="0">
                          <a:solidFill>
                            <a:schemeClr val="tx1"/>
                          </a:solidFill>
                          <a:effectLst/>
                          <a:highlight>
                            <a:srgbClr val="00FFFF"/>
                          </a:highlight>
                          <a:latin typeface="+mn-lt"/>
                        </a:rPr>
                        <a:t>0.380537,</a:t>
                      </a:r>
                    </a:p>
                    <a:p>
                      <a:pPr marL="0" marR="0" indent="0" algn="r">
                        <a:spcBef>
                          <a:spcPts val="0"/>
                        </a:spcBef>
                        <a:spcAft>
                          <a:spcPts val="0"/>
                        </a:spcAft>
                      </a:pPr>
                      <a:r>
                        <a:rPr lang="en-US" sz="1200" b="0" dirty="0">
                          <a:solidFill>
                            <a:schemeClr val="tx1"/>
                          </a:solidFill>
                          <a:effectLst/>
                          <a:highlight>
                            <a:srgbClr val="00FFFF"/>
                          </a:highlight>
                          <a:latin typeface="+mn-lt"/>
                          <a:ea typeface="Times New Roman" panose="02020603050405020304" pitchFamily="18" charset="0"/>
                        </a:rPr>
                        <a:t>744.0</a:t>
                      </a:r>
                    </a:p>
                  </a:txBody>
                  <a:tcPr marL="68580" marR="68580" marT="0" marB="0"/>
                </a:tc>
                <a:extLst>
                  <a:ext uri="{0D108BD9-81ED-4DB2-BD59-A6C34878D82A}">
                    <a16:rowId xmlns:a16="http://schemas.microsoft.com/office/drawing/2014/main" val="104046721"/>
                  </a:ext>
                </a:extLst>
              </a:tr>
              <a:tr h="568577">
                <a:tc>
                  <a:txBody>
                    <a:bodyPr/>
                    <a:lstStyle/>
                    <a:p>
                      <a:pPr marL="0" marR="0" indent="0" algn="ctr">
                        <a:spcBef>
                          <a:spcPts val="0"/>
                        </a:spcBef>
                        <a:spcAft>
                          <a:spcPts val="0"/>
                        </a:spcAft>
                      </a:pPr>
                      <a:r>
                        <a:rPr lang="en-US" sz="1200">
                          <a:solidFill>
                            <a:schemeClr val="bg1"/>
                          </a:solidFill>
                          <a:effectLst/>
                          <a:latin typeface="+mn-lt"/>
                        </a:rPr>
                        <a:t>Workload</a:t>
                      </a:r>
                      <a:endParaRPr lang="en-US" sz="1200" b="1">
                        <a:solidFill>
                          <a:schemeClr val="bg1"/>
                        </a:solidFill>
                        <a:effectLst/>
                        <a:latin typeface="+mn-lt"/>
                        <a:ea typeface="Times New Roman" panose="02020603050405020304" pitchFamily="18" charset="0"/>
                      </a:endParaRP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FD9208"/>
                          </a:highlight>
                          <a:latin typeface="+mn-lt"/>
                        </a:rPr>
                        <a:t>662.066,</a:t>
                      </a:r>
                    </a:p>
                    <a:p>
                      <a:pPr marL="0" marR="0" indent="0" algn="r">
                        <a:spcBef>
                          <a:spcPts val="0"/>
                        </a:spcBef>
                        <a:spcAft>
                          <a:spcPts val="0"/>
                        </a:spcAft>
                      </a:pPr>
                      <a:r>
                        <a:rPr lang="en-US" sz="1200" b="0" dirty="0">
                          <a:solidFill>
                            <a:schemeClr val="tx1"/>
                          </a:solidFill>
                          <a:effectLst/>
                          <a:highlight>
                            <a:srgbClr val="FD9208"/>
                          </a:highlight>
                          <a:latin typeface="+mn-lt"/>
                        </a:rPr>
                        <a:t>0.473512,</a:t>
                      </a:r>
                    </a:p>
                    <a:p>
                      <a:pPr marL="0" marR="0" indent="0" algn="r">
                        <a:spcBef>
                          <a:spcPts val="0"/>
                        </a:spcBef>
                        <a:spcAft>
                          <a:spcPts val="0"/>
                        </a:spcAft>
                      </a:pPr>
                      <a:r>
                        <a:rPr lang="en-US" sz="1200" b="0" dirty="0">
                          <a:solidFill>
                            <a:schemeClr val="tx1"/>
                          </a:solidFill>
                          <a:effectLst/>
                          <a:highlight>
                            <a:srgbClr val="FD9208"/>
                          </a:highlight>
                          <a:latin typeface="+mn-lt"/>
                          <a:ea typeface="Times New Roman" panose="02020603050405020304" pitchFamily="18" charset="0"/>
                        </a:rPr>
                        <a:t>1645.0</a:t>
                      </a: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F83308"/>
                          </a:highlight>
                          <a:latin typeface="+mn-lt"/>
                        </a:rPr>
                        <a:t>634.753,</a:t>
                      </a:r>
                    </a:p>
                    <a:p>
                      <a:pPr marL="0" marR="0" indent="0" algn="r">
                        <a:spcBef>
                          <a:spcPts val="0"/>
                        </a:spcBef>
                        <a:spcAft>
                          <a:spcPts val="0"/>
                        </a:spcAft>
                      </a:pPr>
                      <a:r>
                        <a:rPr lang="en-US" sz="1200" b="0" dirty="0">
                          <a:solidFill>
                            <a:schemeClr val="tx1"/>
                          </a:solidFill>
                          <a:effectLst/>
                          <a:highlight>
                            <a:srgbClr val="F83308"/>
                          </a:highlight>
                          <a:latin typeface="+mn-lt"/>
                        </a:rPr>
                        <a:t>0.429385,</a:t>
                      </a:r>
                    </a:p>
                    <a:p>
                      <a:pPr marL="0" marR="0" indent="0" algn="r">
                        <a:spcBef>
                          <a:spcPts val="0"/>
                        </a:spcBef>
                        <a:spcAft>
                          <a:spcPts val="0"/>
                        </a:spcAft>
                      </a:pPr>
                      <a:r>
                        <a:rPr lang="en-US" sz="1200" b="0" dirty="0">
                          <a:solidFill>
                            <a:schemeClr val="tx1"/>
                          </a:solidFill>
                          <a:effectLst/>
                          <a:highlight>
                            <a:srgbClr val="F83308"/>
                          </a:highlight>
                          <a:latin typeface="+mn-lt"/>
                          <a:ea typeface="Times New Roman" panose="02020603050405020304" pitchFamily="18" charset="0"/>
                        </a:rPr>
                        <a:t>2534.0</a:t>
                      </a:r>
                    </a:p>
                  </a:txBody>
                  <a:tcPr marL="68580" marR="68580" marT="0" marB="0"/>
                </a:tc>
                <a:tc>
                  <a:txBody>
                    <a:bodyPr/>
                    <a:lstStyle/>
                    <a:p>
                      <a:pPr marL="0" marR="0" indent="0" algn="r">
                        <a:spcBef>
                          <a:spcPts val="0"/>
                        </a:spcBef>
                        <a:spcAft>
                          <a:spcPts val="0"/>
                        </a:spcAft>
                      </a:pPr>
                      <a:r>
                        <a:rPr lang="en-US" sz="1200" b="0" dirty="0">
                          <a:solidFill>
                            <a:schemeClr val="tx1"/>
                          </a:solidFill>
                          <a:effectLst/>
                          <a:highlight>
                            <a:srgbClr val="00FFFF"/>
                          </a:highlight>
                          <a:latin typeface="+mn-lt"/>
                        </a:rPr>
                        <a:t>52.1461, 0.380537,</a:t>
                      </a:r>
                    </a:p>
                    <a:p>
                      <a:pPr marL="0" marR="0" indent="0" algn="r">
                        <a:spcBef>
                          <a:spcPts val="0"/>
                        </a:spcBef>
                        <a:spcAft>
                          <a:spcPts val="0"/>
                        </a:spcAft>
                      </a:pPr>
                      <a:r>
                        <a:rPr lang="en-US" sz="1200" b="0" dirty="0">
                          <a:solidFill>
                            <a:schemeClr val="tx1"/>
                          </a:solidFill>
                          <a:effectLst/>
                          <a:highlight>
                            <a:srgbClr val="00FFFF"/>
                          </a:highlight>
                          <a:latin typeface="+mn-lt"/>
                          <a:ea typeface="Times New Roman" panose="02020603050405020304" pitchFamily="18" charset="0"/>
                        </a:rPr>
                        <a:t>744.0</a:t>
                      </a:r>
                    </a:p>
                  </a:txBody>
                  <a:tcPr marL="68580" marR="68580" marT="0" marB="0"/>
                </a:tc>
                <a:tc>
                  <a:txBody>
                    <a:bodyPr/>
                    <a:lstStyle/>
                    <a:p>
                      <a:pPr marL="0" marR="0" indent="0" algn="r">
                        <a:spcBef>
                          <a:spcPts val="0"/>
                        </a:spcBef>
                        <a:spcAft>
                          <a:spcPts val="0"/>
                        </a:spcAft>
                      </a:pPr>
                      <a:r>
                        <a:rPr lang="en-US" sz="1200" b="0" dirty="0">
                          <a:solidFill>
                            <a:srgbClr val="00B050"/>
                          </a:solidFill>
                          <a:effectLst/>
                          <a:highlight>
                            <a:srgbClr val="008000"/>
                          </a:highlight>
                          <a:latin typeface="+mn-lt"/>
                        </a:rPr>
                        <a:t>0.0,</a:t>
                      </a:r>
                    </a:p>
                    <a:p>
                      <a:pPr marL="0" marR="0" indent="0" algn="r">
                        <a:spcBef>
                          <a:spcPts val="0"/>
                        </a:spcBef>
                        <a:spcAft>
                          <a:spcPts val="0"/>
                        </a:spcAft>
                      </a:pPr>
                      <a:r>
                        <a:rPr lang="en-US" sz="1200" b="0" dirty="0">
                          <a:solidFill>
                            <a:srgbClr val="00B050"/>
                          </a:solidFill>
                          <a:effectLst/>
                          <a:highlight>
                            <a:srgbClr val="008000"/>
                          </a:highlight>
                          <a:latin typeface="+mn-lt"/>
                        </a:rPr>
                        <a:t>1.0,</a:t>
                      </a:r>
                    </a:p>
                    <a:p>
                      <a:pPr marL="0" marR="0" indent="0" algn="r">
                        <a:spcBef>
                          <a:spcPts val="0"/>
                        </a:spcBef>
                        <a:spcAft>
                          <a:spcPts val="0"/>
                        </a:spcAft>
                      </a:pPr>
                      <a:r>
                        <a:rPr lang="en-US" sz="1200" b="0" dirty="0">
                          <a:solidFill>
                            <a:srgbClr val="00B050"/>
                          </a:solidFill>
                          <a:effectLst/>
                          <a:highlight>
                            <a:srgbClr val="008000"/>
                          </a:highlight>
                          <a:latin typeface="+mn-lt"/>
                          <a:ea typeface="Times New Roman" panose="02020603050405020304" pitchFamily="18" charset="0"/>
                        </a:rPr>
                        <a:t>0.0</a:t>
                      </a:r>
                    </a:p>
                  </a:txBody>
                  <a:tcPr marL="68580" marR="68580" marT="0" marB="0"/>
                </a:tc>
                <a:extLst>
                  <a:ext uri="{0D108BD9-81ED-4DB2-BD59-A6C34878D82A}">
                    <a16:rowId xmlns:a16="http://schemas.microsoft.com/office/drawing/2014/main" val="2005657577"/>
                  </a:ext>
                </a:extLst>
              </a:tr>
            </a:tbl>
          </a:graphicData>
        </a:graphic>
      </p:graphicFrame>
      <p:sp>
        <p:nvSpPr>
          <p:cNvPr id="27" name="TextBox 26">
            <a:extLst>
              <a:ext uri="{FF2B5EF4-FFF2-40B4-BE49-F238E27FC236}">
                <a16:creationId xmlns:a16="http://schemas.microsoft.com/office/drawing/2014/main" id="{075278A1-3FFE-468A-AA9E-0F7834EE5729}"/>
              </a:ext>
            </a:extLst>
          </p:cNvPr>
          <p:cNvSpPr txBox="1"/>
          <p:nvPr/>
        </p:nvSpPr>
        <p:spPr>
          <a:xfrm>
            <a:off x="299088" y="2667449"/>
            <a:ext cx="4063501" cy="215444"/>
          </a:xfrm>
          <a:prstGeom prst="rect">
            <a:avLst/>
          </a:prstGeom>
          <a:noFill/>
        </p:spPr>
        <p:txBody>
          <a:bodyPr vert="horz" wrap="square" lIns="0" tIns="0" rIns="0" bIns="0" rtlCol="0">
            <a:spAutoFit/>
          </a:bodyPr>
          <a:lstStyle/>
          <a:p>
            <a:pPr algn="ctr"/>
            <a:r>
              <a:rPr lang="en-US" sz="1400" dirty="0">
                <a:solidFill>
                  <a:schemeClr val="bg1"/>
                </a:solidFill>
              </a:rPr>
              <a:t>K-Map Compute Similarity for Prediction Model</a:t>
            </a:r>
          </a:p>
        </p:txBody>
      </p:sp>
      <p:pic>
        <p:nvPicPr>
          <p:cNvPr id="28" name="Picture 27">
            <a:extLst>
              <a:ext uri="{FF2B5EF4-FFF2-40B4-BE49-F238E27FC236}">
                <a16:creationId xmlns:a16="http://schemas.microsoft.com/office/drawing/2014/main" id="{DC7B4EE5-890E-4A45-8B39-A547EE16105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821297" y="3398501"/>
            <a:ext cx="684344" cy="434340"/>
          </a:xfrm>
          <a:prstGeom prst="rect">
            <a:avLst/>
          </a:prstGeom>
          <a:noFill/>
          <a:ln>
            <a:noFill/>
          </a:ln>
        </p:spPr>
      </p:pic>
      <p:pic>
        <p:nvPicPr>
          <p:cNvPr id="29" name="Picture 28">
            <a:extLst>
              <a:ext uri="{FF2B5EF4-FFF2-40B4-BE49-F238E27FC236}">
                <a16:creationId xmlns:a16="http://schemas.microsoft.com/office/drawing/2014/main" id="{DDBC00B1-F7E2-4D4B-87CA-492A26E5FFF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911972" y="3398501"/>
            <a:ext cx="684344" cy="434340"/>
          </a:xfrm>
          <a:prstGeom prst="rect">
            <a:avLst/>
          </a:prstGeom>
          <a:noFill/>
          <a:ln>
            <a:noFill/>
          </a:ln>
        </p:spPr>
      </p:pic>
      <p:pic>
        <p:nvPicPr>
          <p:cNvPr id="30" name="Picture 29">
            <a:extLst>
              <a:ext uri="{FF2B5EF4-FFF2-40B4-BE49-F238E27FC236}">
                <a16:creationId xmlns:a16="http://schemas.microsoft.com/office/drawing/2014/main" id="{DA2A2A54-E664-40E0-8C55-18D5F76F5EE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070517" y="3398501"/>
            <a:ext cx="626844" cy="434340"/>
          </a:xfrm>
          <a:prstGeom prst="rect">
            <a:avLst/>
          </a:prstGeom>
          <a:noFill/>
          <a:ln>
            <a:noFill/>
          </a:ln>
        </p:spPr>
      </p:pic>
      <p:pic>
        <p:nvPicPr>
          <p:cNvPr id="31" name="Picture 30">
            <a:extLst>
              <a:ext uri="{FF2B5EF4-FFF2-40B4-BE49-F238E27FC236}">
                <a16:creationId xmlns:a16="http://schemas.microsoft.com/office/drawing/2014/main" id="{01B31DF7-9AE1-4C14-98AC-251F2A6A58C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213898" y="3411904"/>
            <a:ext cx="625134" cy="434340"/>
          </a:xfrm>
          <a:prstGeom prst="rect">
            <a:avLst/>
          </a:prstGeom>
          <a:noFill/>
          <a:ln>
            <a:noFill/>
          </a:ln>
        </p:spPr>
      </p:pic>
      <p:pic>
        <p:nvPicPr>
          <p:cNvPr id="32" name="Picture 31">
            <a:extLst>
              <a:ext uri="{FF2B5EF4-FFF2-40B4-BE49-F238E27FC236}">
                <a16:creationId xmlns:a16="http://schemas.microsoft.com/office/drawing/2014/main" id="{95DB3F3E-37F4-4C42-AF49-775D75C727F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93949" y="4165512"/>
            <a:ext cx="300254" cy="214023"/>
          </a:xfrm>
          <a:prstGeom prst="rect">
            <a:avLst/>
          </a:prstGeom>
          <a:noFill/>
          <a:ln>
            <a:noFill/>
          </a:ln>
        </p:spPr>
      </p:pic>
      <p:pic>
        <p:nvPicPr>
          <p:cNvPr id="33" name="Picture 32">
            <a:extLst>
              <a:ext uri="{FF2B5EF4-FFF2-40B4-BE49-F238E27FC236}">
                <a16:creationId xmlns:a16="http://schemas.microsoft.com/office/drawing/2014/main" id="{9699DB93-2135-4861-800F-001A5E56020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92419" y="4836046"/>
            <a:ext cx="300253" cy="167020"/>
          </a:xfrm>
          <a:prstGeom prst="rect">
            <a:avLst/>
          </a:prstGeom>
          <a:noFill/>
          <a:ln>
            <a:noFill/>
          </a:ln>
        </p:spPr>
      </p:pic>
      <p:pic>
        <p:nvPicPr>
          <p:cNvPr id="34" name="Picture 33">
            <a:extLst>
              <a:ext uri="{FF2B5EF4-FFF2-40B4-BE49-F238E27FC236}">
                <a16:creationId xmlns:a16="http://schemas.microsoft.com/office/drawing/2014/main" id="{6BB7BB26-32B8-4A8A-812F-D9FC4925163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92415" y="5304481"/>
            <a:ext cx="300255" cy="214023"/>
          </a:xfrm>
          <a:prstGeom prst="rect">
            <a:avLst/>
          </a:prstGeom>
          <a:noFill/>
          <a:ln>
            <a:noFill/>
          </a:ln>
        </p:spPr>
      </p:pic>
      <p:pic>
        <p:nvPicPr>
          <p:cNvPr id="35" name="Picture 34">
            <a:extLst>
              <a:ext uri="{FF2B5EF4-FFF2-40B4-BE49-F238E27FC236}">
                <a16:creationId xmlns:a16="http://schemas.microsoft.com/office/drawing/2014/main" id="{EE71501F-6CB9-4667-95BA-FABAB101A4C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2415" y="5881979"/>
            <a:ext cx="300255" cy="214023"/>
          </a:xfrm>
          <a:prstGeom prst="rect">
            <a:avLst/>
          </a:prstGeom>
          <a:noFill/>
          <a:ln>
            <a:noFill/>
          </a:ln>
        </p:spPr>
      </p:pic>
      <p:sp>
        <p:nvSpPr>
          <p:cNvPr id="36" name="Arrow: Right 35">
            <a:extLst>
              <a:ext uri="{FF2B5EF4-FFF2-40B4-BE49-F238E27FC236}">
                <a16:creationId xmlns:a16="http://schemas.microsoft.com/office/drawing/2014/main" id="{FAE8F844-9F2C-4914-815D-79F6FADC967A}"/>
              </a:ext>
            </a:extLst>
          </p:cNvPr>
          <p:cNvSpPr/>
          <p:nvPr/>
        </p:nvSpPr>
        <p:spPr>
          <a:xfrm>
            <a:off x="4712197" y="4379535"/>
            <a:ext cx="621626" cy="571500"/>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DA449F2-D731-4D2A-87FD-767A0C0C9E21}"/>
              </a:ext>
            </a:extLst>
          </p:cNvPr>
          <p:cNvSpPr txBox="1"/>
          <p:nvPr/>
        </p:nvSpPr>
        <p:spPr>
          <a:xfrm>
            <a:off x="4454240" y="2505510"/>
            <a:ext cx="3450017" cy="215444"/>
          </a:xfrm>
          <a:prstGeom prst="rect">
            <a:avLst/>
          </a:prstGeom>
          <a:noFill/>
        </p:spPr>
        <p:txBody>
          <a:bodyPr vert="horz" wrap="square" lIns="0" tIns="0" rIns="0" bIns="0" rtlCol="0">
            <a:spAutoFit/>
          </a:bodyPr>
          <a:lstStyle/>
          <a:p>
            <a:pPr algn="ctr"/>
            <a:r>
              <a:rPr lang="en-US" sz="1400" dirty="0">
                <a:solidFill>
                  <a:schemeClr val="bg1"/>
                </a:solidFill>
              </a:rPr>
              <a:t>Train AI Model(s)</a:t>
            </a:r>
          </a:p>
        </p:txBody>
      </p:sp>
      <p:pic>
        <p:nvPicPr>
          <p:cNvPr id="40" name="Picture 39">
            <a:extLst>
              <a:ext uri="{FF2B5EF4-FFF2-40B4-BE49-F238E27FC236}">
                <a16:creationId xmlns:a16="http://schemas.microsoft.com/office/drawing/2014/main" id="{76FF562F-7534-4196-A629-5386B2C29E41}"/>
              </a:ext>
            </a:extLst>
          </p:cNvPr>
          <p:cNvPicPr>
            <a:picLocks noChangeAspect="1"/>
          </p:cNvPicPr>
          <p:nvPr/>
        </p:nvPicPr>
        <p:blipFill>
          <a:blip r:embed="rId3"/>
          <a:stretch>
            <a:fillRect/>
          </a:stretch>
        </p:blipFill>
        <p:spPr>
          <a:xfrm>
            <a:off x="5324575" y="3674272"/>
            <a:ext cx="1572237" cy="1059444"/>
          </a:xfrm>
          <a:prstGeom prst="rect">
            <a:avLst/>
          </a:prstGeom>
        </p:spPr>
      </p:pic>
      <p:pic>
        <p:nvPicPr>
          <p:cNvPr id="41" name="Picture 40">
            <a:extLst>
              <a:ext uri="{FF2B5EF4-FFF2-40B4-BE49-F238E27FC236}">
                <a16:creationId xmlns:a16="http://schemas.microsoft.com/office/drawing/2014/main" id="{F9014235-5442-46E7-9682-742354CBEB6D}"/>
              </a:ext>
            </a:extLst>
          </p:cNvPr>
          <p:cNvPicPr>
            <a:picLocks noChangeAspect="1"/>
          </p:cNvPicPr>
          <p:nvPr/>
        </p:nvPicPr>
        <p:blipFill>
          <a:blip r:embed="rId3"/>
          <a:stretch>
            <a:fillRect/>
          </a:stretch>
        </p:blipFill>
        <p:spPr>
          <a:xfrm>
            <a:off x="5857827" y="4556709"/>
            <a:ext cx="1572237" cy="1059444"/>
          </a:xfrm>
          <a:prstGeom prst="rect">
            <a:avLst/>
          </a:prstGeom>
        </p:spPr>
      </p:pic>
      <p:pic>
        <p:nvPicPr>
          <p:cNvPr id="42" name="Picture 41">
            <a:extLst>
              <a:ext uri="{FF2B5EF4-FFF2-40B4-BE49-F238E27FC236}">
                <a16:creationId xmlns:a16="http://schemas.microsoft.com/office/drawing/2014/main" id="{FEDB7545-E35D-4CBA-87EF-D015E47D96CB}"/>
              </a:ext>
            </a:extLst>
          </p:cNvPr>
          <p:cNvPicPr>
            <a:picLocks noChangeAspect="1"/>
          </p:cNvPicPr>
          <p:nvPr/>
        </p:nvPicPr>
        <p:blipFill>
          <a:blip r:embed="rId3"/>
          <a:stretch>
            <a:fillRect/>
          </a:stretch>
        </p:blipFill>
        <p:spPr>
          <a:xfrm>
            <a:off x="6381240" y="5437467"/>
            <a:ext cx="1572237" cy="1059444"/>
          </a:xfrm>
          <a:prstGeom prst="rect">
            <a:avLst/>
          </a:prstGeom>
        </p:spPr>
      </p:pic>
      <p:sp>
        <p:nvSpPr>
          <p:cNvPr id="47" name="TextBox 46">
            <a:extLst>
              <a:ext uri="{FF2B5EF4-FFF2-40B4-BE49-F238E27FC236}">
                <a16:creationId xmlns:a16="http://schemas.microsoft.com/office/drawing/2014/main" id="{717B111D-5EF5-448C-A7A2-0471CCF2AA1F}"/>
              </a:ext>
            </a:extLst>
          </p:cNvPr>
          <p:cNvSpPr txBox="1"/>
          <p:nvPr/>
        </p:nvSpPr>
        <p:spPr>
          <a:xfrm>
            <a:off x="6643944" y="3674530"/>
            <a:ext cx="1083469" cy="215444"/>
          </a:xfrm>
          <a:prstGeom prst="rect">
            <a:avLst/>
          </a:prstGeom>
          <a:noFill/>
        </p:spPr>
        <p:txBody>
          <a:bodyPr vert="horz" wrap="square" lIns="0" tIns="0" rIns="0" bIns="0" rtlCol="0">
            <a:spAutoFit/>
          </a:bodyPr>
          <a:lstStyle/>
          <a:p>
            <a:pPr algn="ctr"/>
            <a:r>
              <a:rPr lang="en-US" sz="1400" dirty="0">
                <a:solidFill>
                  <a:schemeClr val="bg1"/>
                </a:solidFill>
              </a:rPr>
              <a:t>Forecast +1</a:t>
            </a:r>
          </a:p>
        </p:txBody>
      </p:sp>
      <p:sp>
        <p:nvSpPr>
          <p:cNvPr id="48" name="TextBox 47">
            <a:extLst>
              <a:ext uri="{FF2B5EF4-FFF2-40B4-BE49-F238E27FC236}">
                <a16:creationId xmlns:a16="http://schemas.microsoft.com/office/drawing/2014/main" id="{B1E1128D-8E53-42F8-889E-E69C096B9A46}"/>
              </a:ext>
            </a:extLst>
          </p:cNvPr>
          <p:cNvSpPr txBox="1"/>
          <p:nvPr/>
        </p:nvSpPr>
        <p:spPr>
          <a:xfrm>
            <a:off x="7191550" y="4556709"/>
            <a:ext cx="1196264" cy="215444"/>
          </a:xfrm>
          <a:prstGeom prst="rect">
            <a:avLst/>
          </a:prstGeom>
          <a:noFill/>
        </p:spPr>
        <p:txBody>
          <a:bodyPr vert="horz" wrap="square" lIns="0" tIns="0" rIns="0" bIns="0" rtlCol="0">
            <a:spAutoFit/>
          </a:bodyPr>
          <a:lstStyle/>
          <a:p>
            <a:pPr algn="ctr"/>
            <a:r>
              <a:rPr lang="en-US" sz="1400" dirty="0">
                <a:solidFill>
                  <a:schemeClr val="bg1"/>
                </a:solidFill>
              </a:rPr>
              <a:t>Forecast …</a:t>
            </a:r>
          </a:p>
        </p:txBody>
      </p:sp>
      <p:sp>
        <p:nvSpPr>
          <p:cNvPr id="49" name="TextBox 48">
            <a:extLst>
              <a:ext uri="{FF2B5EF4-FFF2-40B4-BE49-F238E27FC236}">
                <a16:creationId xmlns:a16="http://schemas.microsoft.com/office/drawing/2014/main" id="{AC622614-DEA4-484D-BC54-26E7BABECEFD}"/>
              </a:ext>
            </a:extLst>
          </p:cNvPr>
          <p:cNvSpPr txBox="1"/>
          <p:nvPr/>
        </p:nvSpPr>
        <p:spPr>
          <a:xfrm>
            <a:off x="7665909" y="5475904"/>
            <a:ext cx="810981" cy="215444"/>
          </a:xfrm>
          <a:prstGeom prst="rect">
            <a:avLst/>
          </a:prstGeom>
          <a:noFill/>
        </p:spPr>
        <p:txBody>
          <a:bodyPr vert="horz" wrap="square" lIns="0" tIns="0" rIns="0" bIns="0" rtlCol="0">
            <a:spAutoFit/>
          </a:bodyPr>
          <a:lstStyle/>
          <a:p>
            <a:pPr algn="ctr"/>
            <a:r>
              <a:rPr lang="en-US" sz="1400" dirty="0">
                <a:solidFill>
                  <a:schemeClr val="bg1"/>
                </a:solidFill>
              </a:rPr>
              <a:t>Oracle</a:t>
            </a:r>
          </a:p>
        </p:txBody>
      </p:sp>
      <p:sp>
        <p:nvSpPr>
          <p:cNvPr id="50" name="TextBox 49">
            <a:extLst>
              <a:ext uri="{FF2B5EF4-FFF2-40B4-BE49-F238E27FC236}">
                <a16:creationId xmlns:a16="http://schemas.microsoft.com/office/drawing/2014/main" id="{3F4971D6-C4FC-4184-80DE-8C36C56F360F}"/>
              </a:ext>
            </a:extLst>
          </p:cNvPr>
          <p:cNvSpPr txBox="1"/>
          <p:nvPr/>
        </p:nvSpPr>
        <p:spPr>
          <a:xfrm>
            <a:off x="6368136" y="2768093"/>
            <a:ext cx="984930" cy="215444"/>
          </a:xfrm>
          <a:prstGeom prst="rect">
            <a:avLst/>
          </a:prstGeom>
          <a:noFill/>
        </p:spPr>
        <p:txBody>
          <a:bodyPr vert="horz" wrap="square" lIns="0" tIns="0" rIns="0" bIns="0" rtlCol="0">
            <a:spAutoFit/>
          </a:bodyPr>
          <a:lstStyle/>
          <a:p>
            <a:pPr algn="ctr"/>
            <a:r>
              <a:rPr lang="en-US" sz="1400" dirty="0">
                <a:solidFill>
                  <a:schemeClr val="bg1"/>
                </a:solidFill>
              </a:rPr>
              <a:t>Real-Time</a:t>
            </a:r>
          </a:p>
        </p:txBody>
      </p:sp>
      <p:pic>
        <p:nvPicPr>
          <p:cNvPr id="9" name="Picture 8">
            <a:extLst>
              <a:ext uri="{FF2B5EF4-FFF2-40B4-BE49-F238E27FC236}">
                <a16:creationId xmlns:a16="http://schemas.microsoft.com/office/drawing/2014/main" id="{CC822304-BAEA-47F7-98D3-621B54209F5F}"/>
              </a:ext>
            </a:extLst>
          </p:cNvPr>
          <p:cNvPicPr>
            <a:picLocks noChangeAspect="1"/>
          </p:cNvPicPr>
          <p:nvPr/>
        </p:nvPicPr>
        <p:blipFill rotWithShape="1">
          <a:blip r:embed="rId8"/>
          <a:srcRect r="78965"/>
          <a:stretch/>
        </p:blipFill>
        <p:spPr>
          <a:xfrm>
            <a:off x="6740148" y="2986726"/>
            <a:ext cx="240906" cy="605493"/>
          </a:xfrm>
          <a:prstGeom prst="rect">
            <a:avLst/>
          </a:prstGeom>
        </p:spPr>
      </p:pic>
      <p:pic>
        <p:nvPicPr>
          <p:cNvPr id="51" name="Picture 50">
            <a:extLst>
              <a:ext uri="{FF2B5EF4-FFF2-40B4-BE49-F238E27FC236}">
                <a16:creationId xmlns:a16="http://schemas.microsoft.com/office/drawing/2014/main" id="{884F393B-3073-4E96-B156-1D1BA962D01A}"/>
              </a:ext>
            </a:extLst>
          </p:cNvPr>
          <p:cNvPicPr>
            <a:picLocks noChangeAspect="1"/>
          </p:cNvPicPr>
          <p:nvPr/>
        </p:nvPicPr>
        <p:blipFill rotWithShape="1">
          <a:blip r:embed="rId8"/>
          <a:srcRect r="58894"/>
          <a:stretch/>
        </p:blipFill>
        <p:spPr>
          <a:xfrm>
            <a:off x="6882297" y="3917081"/>
            <a:ext cx="470769" cy="605493"/>
          </a:xfrm>
          <a:prstGeom prst="rect">
            <a:avLst/>
          </a:prstGeom>
        </p:spPr>
      </p:pic>
      <p:pic>
        <p:nvPicPr>
          <p:cNvPr id="53" name="Picture 52">
            <a:extLst>
              <a:ext uri="{FF2B5EF4-FFF2-40B4-BE49-F238E27FC236}">
                <a16:creationId xmlns:a16="http://schemas.microsoft.com/office/drawing/2014/main" id="{7798FD44-A007-4217-A23D-2ECB99B2BEC9}"/>
              </a:ext>
            </a:extLst>
          </p:cNvPr>
          <p:cNvPicPr>
            <a:picLocks noChangeAspect="1"/>
          </p:cNvPicPr>
          <p:nvPr/>
        </p:nvPicPr>
        <p:blipFill rotWithShape="1">
          <a:blip r:embed="rId8"/>
          <a:srcRect r="38551"/>
          <a:stretch/>
        </p:blipFill>
        <p:spPr>
          <a:xfrm>
            <a:off x="7412884" y="4782845"/>
            <a:ext cx="703750" cy="605493"/>
          </a:xfrm>
          <a:prstGeom prst="rect">
            <a:avLst/>
          </a:prstGeom>
        </p:spPr>
      </p:pic>
      <p:pic>
        <p:nvPicPr>
          <p:cNvPr id="6150" name="Picture 6" descr="Image result for prediction is right">
            <a:extLst>
              <a:ext uri="{FF2B5EF4-FFF2-40B4-BE49-F238E27FC236}">
                <a16:creationId xmlns:a16="http://schemas.microsoft.com/office/drawing/2014/main" id="{6B46BB1B-A555-4DCB-A093-B511ACA526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51747"/>
          <a:stretch/>
        </p:blipFill>
        <p:spPr bwMode="auto">
          <a:xfrm>
            <a:off x="9268140" y="2762602"/>
            <a:ext cx="2655534" cy="795682"/>
          </a:xfrm>
          <a:prstGeom prst="rect">
            <a:avLst/>
          </a:prstGeom>
          <a:noFill/>
          <a:extLst>
            <a:ext uri="{909E8E84-426E-40DD-AFC4-6F175D3DCCD1}">
              <a14:hiddenFill xmlns:a14="http://schemas.microsoft.com/office/drawing/2010/main">
                <a:solidFill>
                  <a:srgbClr val="FFFFFF"/>
                </a:solidFill>
              </a14:hiddenFill>
            </a:ext>
          </a:extLst>
        </p:spPr>
      </p:pic>
      <p:sp>
        <p:nvSpPr>
          <p:cNvPr id="54" name="Arrow: Right 53">
            <a:extLst>
              <a:ext uri="{FF2B5EF4-FFF2-40B4-BE49-F238E27FC236}">
                <a16:creationId xmlns:a16="http://schemas.microsoft.com/office/drawing/2014/main" id="{23579758-487D-4FD6-969F-76ACB57F6A33}"/>
              </a:ext>
            </a:extLst>
          </p:cNvPr>
          <p:cNvSpPr/>
          <p:nvPr/>
        </p:nvSpPr>
        <p:spPr>
          <a:xfrm>
            <a:off x="8350560" y="3607553"/>
            <a:ext cx="839643" cy="1319461"/>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B717799-E463-4EF1-8B56-A046FBEF8547}"/>
              </a:ext>
            </a:extLst>
          </p:cNvPr>
          <p:cNvSpPr txBox="1"/>
          <p:nvPr/>
        </p:nvSpPr>
        <p:spPr>
          <a:xfrm>
            <a:off x="9308310" y="3710870"/>
            <a:ext cx="2593523" cy="984885"/>
          </a:xfrm>
          <a:prstGeom prst="rect">
            <a:avLst/>
          </a:prstGeom>
          <a:noFill/>
        </p:spPr>
        <p:txBody>
          <a:bodyPr vert="horz" wrap="square" lIns="0" tIns="0" rIns="0" bIns="0" rtlCol="0">
            <a:spAutoFit/>
          </a:bodyPr>
          <a:lstStyle/>
          <a:p>
            <a:pPr algn="ctr"/>
            <a:r>
              <a:rPr lang="en-US" sz="1600" b="1" dirty="0">
                <a:solidFill>
                  <a:schemeClr val="bg1"/>
                </a:solidFill>
              </a:rPr>
              <a:t>92% </a:t>
            </a:r>
            <a:r>
              <a:rPr lang="en-US" sz="1600" dirty="0">
                <a:solidFill>
                  <a:schemeClr val="bg1"/>
                </a:solidFill>
              </a:rPr>
              <a:t>Accuracy </a:t>
            </a:r>
          </a:p>
          <a:p>
            <a:pPr algn="ctr"/>
            <a:r>
              <a:rPr lang="en-US" sz="1600" dirty="0">
                <a:solidFill>
                  <a:schemeClr val="bg1"/>
                </a:solidFill>
              </a:rPr>
              <a:t>for </a:t>
            </a:r>
          </a:p>
          <a:p>
            <a:pPr algn="ctr"/>
            <a:r>
              <a:rPr lang="en-US" sz="1600" dirty="0">
                <a:solidFill>
                  <a:schemeClr val="bg1"/>
                </a:solidFill>
              </a:rPr>
              <a:t>predicting a </a:t>
            </a:r>
          </a:p>
          <a:p>
            <a:pPr algn="ctr"/>
            <a:r>
              <a:rPr lang="en-US" sz="1600" dirty="0">
                <a:solidFill>
                  <a:schemeClr val="bg1"/>
                </a:solidFill>
              </a:rPr>
              <a:t>Thermal failures</a:t>
            </a:r>
          </a:p>
        </p:txBody>
      </p:sp>
      <p:pic>
        <p:nvPicPr>
          <p:cNvPr id="14" name="Picture 13">
            <a:extLst>
              <a:ext uri="{FF2B5EF4-FFF2-40B4-BE49-F238E27FC236}">
                <a16:creationId xmlns:a16="http://schemas.microsoft.com/office/drawing/2014/main" id="{0309EEE5-736D-43FB-BFFD-F83DA878D0EC}"/>
              </a:ext>
            </a:extLst>
          </p:cNvPr>
          <p:cNvPicPr>
            <a:picLocks noChangeAspect="1"/>
          </p:cNvPicPr>
          <p:nvPr/>
        </p:nvPicPr>
        <p:blipFill>
          <a:blip r:embed="rId8"/>
          <a:stretch>
            <a:fillRect/>
          </a:stretch>
        </p:blipFill>
        <p:spPr>
          <a:xfrm>
            <a:off x="7904257" y="5740477"/>
            <a:ext cx="1145265" cy="605494"/>
          </a:xfrm>
          <a:prstGeom prst="rect">
            <a:avLst/>
          </a:prstGeom>
        </p:spPr>
      </p:pic>
      <p:sp>
        <p:nvSpPr>
          <p:cNvPr id="58" name="TextBox 57">
            <a:extLst>
              <a:ext uri="{FF2B5EF4-FFF2-40B4-BE49-F238E27FC236}">
                <a16:creationId xmlns:a16="http://schemas.microsoft.com/office/drawing/2014/main" id="{18DBF834-7118-4E41-904E-EB82AEA3C010}"/>
              </a:ext>
            </a:extLst>
          </p:cNvPr>
          <p:cNvSpPr txBox="1"/>
          <p:nvPr/>
        </p:nvSpPr>
        <p:spPr>
          <a:xfrm>
            <a:off x="8770381" y="2488463"/>
            <a:ext cx="3450017" cy="215444"/>
          </a:xfrm>
          <a:prstGeom prst="rect">
            <a:avLst/>
          </a:prstGeom>
          <a:noFill/>
        </p:spPr>
        <p:txBody>
          <a:bodyPr vert="horz" wrap="square" lIns="0" tIns="0" rIns="0" bIns="0" rtlCol="0">
            <a:spAutoFit/>
          </a:bodyPr>
          <a:lstStyle/>
          <a:p>
            <a:pPr algn="ctr"/>
            <a:r>
              <a:rPr lang="en-US" sz="1400" dirty="0">
                <a:solidFill>
                  <a:schemeClr val="bg1"/>
                </a:solidFill>
              </a:rPr>
              <a:t>ROC Prediction Verification</a:t>
            </a:r>
          </a:p>
        </p:txBody>
      </p:sp>
      <p:pic>
        <p:nvPicPr>
          <p:cNvPr id="6148" name="Picture 4" descr="Image result for crystal ball prediction">
            <a:extLst>
              <a:ext uri="{FF2B5EF4-FFF2-40B4-BE49-F238E27FC236}">
                <a16:creationId xmlns:a16="http://schemas.microsoft.com/office/drawing/2014/main" id="{1412FFF3-D963-4CE1-B91A-1595836280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98501" y="4000642"/>
            <a:ext cx="543762" cy="54376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A72C2552-A82E-42A5-9E3F-A33AD057C601}"/>
              </a:ext>
            </a:extLst>
          </p:cNvPr>
          <p:cNvPicPr>
            <a:picLocks noChangeAspect="1"/>
          </p:cNvPicPr>
          <p:nvPr/>
        </p:nvPicPr>
        <p:blipFill>
          <a:blip r:embed="rId11"/>
          <a:stretch>
            <a:fillRect/>
          </a:stretch>
        </p:blipFill>
        <p:spPr>
          <a:xfrm>
            <a:off x="9360450" y="4836045"/>
            <a:ext cx="2723807" cy="1455897"/>
          </a:xfrm>
          <a:prstGeom prst="rect">
            <a:avLst/>
          </a:prstGeom>
        </p:spPr>
      </p:pic>
      <p:sp>
        <p:nvSpPr>
          <p:cNvPr id="38" name="Oval 37">
            <a:extLst>
              <a:ext uri="{FF2B5EF4-FFF2-40B4-BE49-F238E27FC236}">
                <a16:creationId xmlns:a16="http://schemas.microsoft.com/office/drawing/2014/main" id="{8ACE06AA-FC88-47D7-A14A-E675C8934407}"/>
              </a:ext>
            </a:extLst>
          </p:cNvPr>
          <p:cNvSpPr/>
          <p:nvPr/>
        </p:nvSpPr>
        <p:spPr>
          <a:xfrm rot="1871646">
            <a:off x="803044" y="4682258"/>
            <a:ext cx="4217539" cy="484974"/>
          </a:xfrm>
          <a:prstGeom prst="ellipse">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275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E538-C0DB-4333-908A-D079305317B3}"/>
              </a:ext>
            </a:extLst>
          </p:cNvPr>
          <p:cNvSpPr>
            <a:spLocks noGrp="1"/>
          </p:cNvSpPr>
          <p:nvPr>
            <p:ph type="title"/>
          </p:nvPr>
        </p:nvSpPr>
        <p:spPr/>
        <p:txBody>
          <a:bodyPr/>
          <a:lstStyle/>
          <a:p>
            <a:r>
              <a:rPr lang="en-US" dirty="0"/>
              <a:t>Business Value</a:t>
            </a:r>
            <a:br>
              <a:rPr lang="en-US" dirty="0"/>
            </a:br>
            <a:endParaRPr lang="en-US" dirty="0"/>
          </a:p>
        </p:txBody>
      </p:sp>
      <p:sp>
        <p:nvSpPr>
          <p:cNvPr id="3" name="Content Placeholder 2">
            <a:extLst>
              <a:ext uri="{FF2B5EF4-FFF2-40B4-BE49-F238E27FC236}">
                <a16:creationId xmlns:a16="http://schemas.microsoft.com/office/drawing/2014/main" id="{A8EA14D1-8436-4E66-9358-4B165159BE14}"/>
              </a:ext>
            </a:extLst>
          </p:cNvPr>
          <p:cNvSpPr>
            <a:spLocks noGrp="1"/>
          </p:cNvSpPr>
          <p:nvPr>
            <p:ph idx="1"/>
          </p:nvPr>
        </p:nvSpPr>
        <p:spPr>
          <a:xfrm>
            <a:off x="607484" y="1429419"/>
            <a:ext cx="11112567" cy="5145425"/>
          </a:xfrm>
        </p:spPr>
        <p:txBody>
          <a:bodyPr/>
          <a:lstStyle/>
          <a:p>
            <a:r>
              <a:rPr lang="en-US" dirty="0"/>
              <a:t>NSG’s Internal Value (scalability and efficiency)</a:t>
            </a:r>
          </a:p>
          <a:p>
            <a:pPr marL="643459" lvl="1" indent="-342900">
              <a:buFont typeface="Arial" panose="020B0604020202020204" pitchFamily="34" charset="0"/>
              <a:buChar char="•"/>
            </a:pPr>
            <a:r>
              <a:rPr lang="en-US" sz="2000" dirty="0"/>
              <a:t>Proposed Savings of this pathfinding:</a:t>
            </a:r>
            <a:endParaRPr lang="en-US" sz="2400" dirty="0"/>
          </a:p>
          <a:p>
            <a:pPr marL="1104881" lvl="2" indent="-342900">
              <a:buFont typeface="Arial" panose="020B0604020202020204" pitchFamily="34" charset="0"/>
              <a:buChar char="•"/>
            </a:pPr>
            <a:r>
              <a:rPr lang="en-US" sz="1800" dirty="0"/>
              <a:t>Expert domain knowledge ramp reduced</a:t>
            </a:r>
          </a:p>
          <a:p>
            <a:pPr marL="1104881" lvl="2" indent="-342900">
              <a:buFont typeface="Arial" panose="020B0604020202020204" pitchFamily="34" charset="0"/>
              <a:buChar char="•"/>
            </a:pPr>
            <a:r>
              <a:rPr lang="en-US" sz="1800" dirty="0"/>
              <a:t>Increased bug closure velocity </a:t>
            </a:r>
          </a:p>
          <a:p>
            <a:pPr marL="1104881" lvl="2" indent="-342900">
              <a:buFont typeface="Arial" panose="020B0604020202020204" pitchFamily="34" charset="0"/>
              <a:buChar char="•"/>
            </a:pPr>
            <a:r>
              <a:rPr lang="en-US" sz="1800" dirty="0"/>
              <a:t>Ability to analyze, detect, predict, and mitigate anomalies</a:t>
            </a:r>
          </a:p>
          <a:p>
            <a:pPr marL="1104881" lvl="2" indent="-342900">
              <a:buFont typeface="Arial" panose="020B0604020202020204" pitchFamily="34" charset="0"/>
              <a:buChar char="•"/>
            </a:pPr>
            <a:r>
              <a:rPr lang="en-US" sz="1800" dirty="0"/>
              <a:t>Influence Intel’s MP direction/capabilities</a:t>
            </a:r>
          </a:p>
          <a:p>
            <a:endParaRPr lang="en-US" sz="2800" dirty="0"/>
          </a:p>
        </p:txBody>
      </p:sp>
      <p:sp>
        <p:nvSpPr>
          <p:cNvPr id="4" name="Slide Number Placeholder 3">
            <a:extLst>
              <a:ext uri="{FF2B5EF4-FFF2-40B4-BE49-F238E27FC236}">
                <a16:creationId xmlns:a16="http://schemas.microsoft.com/office/drawing/2014/main" id="{D51BE4D2-F151-48D9-B201-B46596F66500}"/>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39</a:t>
            </a:fld>
            <a:endParaRPr lang="en-US" dirty="0"/>
          </a:p>
        </p:txBody>
      </p:sp>
    </p:spTree>
    <p:extLst>
      <p:ext uri="{BB962C8B-B14F-4D97-AF65-F5344CB8AC3E}">
        <p14:creationId xmlns:p14="http://schemas.microsoft.com/office/powerpoint/2010/main" val="216742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4</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00296" y="220201"/>
            <a:ext cx="11691703" cy="720317"/>
          </a:xfrm>
        </p:spPr>
        <p:txBody>
          <a:bodyPr/>
          <a:lstStyle/>
          <a:p>
            <a:r>
              <a:rPr lang="en-US" b="1" dirty="0"/>
              <a:t>Problem Statement</a:t>
            </a:r>
            <a:br>
              <a:rPr lang="en-US" b="1" dirty="0"/>
            </a:br>
            <a:endParaRPr lang="en-US" b="1" dirty="0"/>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500296" y="937984"/>
            <a:ext cx="11059886" cy="4901065"/>
          </a:xfrm>
        </p:spPr>
        <p:txBody>
          <a:bodyPr/>
          <a:lstStyle/>
          <a:p>
            <a:pPr>
              <a:spcBef>
                <a:spcPts val="0"/>
              </a:spcBef>
              <a:spcAft>
                <a:spcPts val="600"/>
              </a:spcAft>
            </a:pPr>
            <a:r>
              <a:rPr lang="en-US" dirty="0"/>
              <a:t>Our debug/root cause and fix velocities are too slow</a:t>
            </a:r>
            <a:endParaRPr lang="en-US" dirty="0">
              <a:solidFill>
                <a:srgbClr val="F83308"/>
              </a:solidFill>
            </a:endParaRPr>
          </a:p>
          <a:p>
            <a:pPr marL="1219181" lvl="2" indent="-457200">
              <a:spcBef>
                <a:spcPts val="0"/>
              </a:spcBef>
              <a:spcAft>
                <a:spcPts val="600"/>
              </a:spcAft>
            </a:pPr>
            <a:r>
              <a:rPr lang="en-US" sz="2000" dirty="0"/>
              <a:t>~6.5 days of effort to resolve each bug (spread over several weeks)</a:t>
            </a:r>
          </a:p>
          <a:p>
            <a:pPr marL="1219181" lvl="2" indent="-457200">
              <a:spcBef>
                <a:spcPts val="0"/>
              </a:spcBef>
              <a:spcAft>
                <a:spcPts val="600"/>
              </a:spcAft>
            </a:pPr>
            <a:r>
              <a:rPr lang="en-US" sz="2000" dirty="0"/>
              <a:t>Our SSD devices are complex</a:t>
            </a:r>
          </a:p>
          <a:p>
            <a:pPr marL="1219181" lvl="2" indent="-457200">
              <a:spcBef>
                <a:spcPts val="0"/>
              </a:spcBef>
              <a:spcAft>
                <a:spcPts val="600"/>
              </a:spcAft>
            </a:pPr>
            <a:r>
              <a:rPr lang="en-US" sz="2000" dirty="0"/>
              <a:t>Analysis (root-cause) requires a broad and deep understanding of FW/system</a:t>
            </a:r>
          </a:p>
          <a:p>
            <a:pPr marL="1750452" lvl="3" indent="-457200">
              <a:spcBef>
                <a:spcPts val="0"/>
              </a:spcBef>
              <a:spcAft>
                <a:spcPts val="600"/>
              </a:spcAft>
            </a:pPr>
            <a:r>
              <a:rPr lang="en-US" sz="1800" dirty="0"/>
              <a:t>FW developers must spend time understanding context of bug or seeking expert council</a:t>
            </a:r>
          </a:p>
          <a:p>
            <a:pPr marL="1219181" lvl="2" indent="-457200">
              <a:spcBef>
                <a:spcPts val="0"/>
              </a:spcBef>
              <a:spcAft>
                <a:spcPts val="600"/>
              </a:spcAft>
            </a:pPr>
            <a:r>
              <a:rPr lang="en-US" sz="2000" dirty="0"/>
              <a:t>Large number of issues to resolve strains expert availability</a:t>
            </a:r>
          </a:p>
          <a:p>
            <a:pPr marL="1750452" lvl="3" indent="-457200">
              <a:spcBef>
                <a:spcPts val="0"/>
              </a:spcBef>
              <a:spcAft>
                <a:spcPts val="600"/>
              </a:spcAft>
            </a:pPr>
            <a:r>
              <a:rPr lang="en-US" sz="1800" dirty="0"/>
              <a:t>(Example) ADP program to date has seen just over </a:t>
            </a:r>
            <a:r>
              <a:rPr lang="en-US" sz="1800" b="1" dirty="0">
                <a:hlinkClick r:id="rId3">
                  <a:extLst>
                    <a:ext uri="{A12FA001-AC4F-418D-AE19-62706E023703}">
                      <ahyp:hlinkClr xmlns:ahyp="http://schemas.microsoft.com/office/drawing/2018/hyperlinkcolor" val="tx"/>
                    </a:ext>
                  </a:extLst>
                </a:hlinkClick>
              </a:rPr>
              <a:t>3,000 bugs</a:t>
            </a:r>
            <a:endParaRPr lang="en-US" sz="1800" b="1" dirty="0"/>
          </a:p>
          <a:p>
            <a:pPr lvl="2" indent="0">
              <a:spcBef>
                <a:spcPts val="0"/>
              </a:spcBef>
              <a:spcAft>
                <a:spcPts val="600"/>
              </a:spcAft>
              <a:buNone/>
            </a:pPr>
            <a:endParaRPr lang="en-US" sz="2000" dirty="0"/>
          </a:p>
          <a:p>
            <a:pPr>
              <a:spcBef>
                <a:spcPts val="0"/>
              </a:spcBef>
              <a:spcAft>
                <a:spcPts val="600"/>
              </a:spcAft>
            </a:pPr>
            <a:r>
              <a:rPr lang="en-US" dirty="0"/>
              <a:t>Hard to predict drive failures (asserts, perf, power, …)</a:t>
            </a:r>
          </a:p>
          <a:p>
            <a:pPr marL="1219181" lvl="2" indent="-457200">
              <a:spcBef>
                <a:spcPts val="0"/>
              </a:spcBef>
              <a:spcAft>
                <a:spcPts val="600"/>
              </a:spcAft>
            </a:pPr>
            <a:r>
              <a:rPr lang="en-US" sz="2000" dirty="0"/>
              <a:t>We’re usually test-and-check </a:t>
            </a:r>
          </a:p>
          <a:p>
            <a:pPr>
              <a:spcBef>
                <a:spcPts val="0"/>
              </a:spcBef>
              <a:spcAft>
                <a:spcPts val="600"/>
              </a:spcAft>
            </a:pPr>
            <a:endParaRPr lang="en-US" dirty="0"/>
          </a:p>
          <a:p>
            <a:pPr lvl="3" indent="0">
              <a:spcBef>
                <a:spcPts val="0"/>
              </a:spcBef>
              <a:spcAft>
                <a:spcPts val="600"/>
              </a:spcAft>
              <a:buNone/>
            </a:pPr>
            <a:endParaRPr lang="en-US" sz="1800" dirty="0"/>
          </a:p>
          <a:p>
            <a:pPr marL="1104881" lvl="2" indent="-342900">
              <a:spcBef>
                <a:spcPts val="0"/>
              </a:spcBef>
              <a:spcAft>
                <a:spcPts val="600"/>
              </a:spcAft>
              <a:buFont typeface="+mj-lt"/>
              <a:buAutoNum type="arabicPeriod"/>
            </a:pPr>
            <a:endParaRPr lang="en-US" sz="1800" dirty="0"/>
          </a:p>
        </p:txBody>
      </p:sp>
      <p:pic>
        <p:nvPicPr>
          <p:cNvPr id="19" name="Graphic 18" descr="Bug">
            <a:extLst>
              <a:ext uri="{FF2B5EF4-FFF2-40B4-BE49-F238E27FC236}">
                <a16:creationId xmlns:a16="http://schemas.microsoft.com/office/drawing/2014/main" id="{2670A051-51F1-4521-923F-1F0E29ECA8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64156" y="5271639"/>
            <a:ext cx="679938" cy="679938"/>
          </a:xfrm>
          <a:prstGeom prst="rect">
            <a:avLst/>
          </a:prstGeom>
        </p:spPr>
      </p:pic>
      <p:pic>
        <p:nvPicPr>
          <p:cNvPr id="20" name="Graphic 19" descr="Confused person">
            <a:extLst>
              <a:ext uri="{FF2B5EF4-FFF2-40B4-BE49-F238E27FC236}">
                <a16:creationId xmlns:a16="http://schemas.microsoft.com/office/drawing/2014/main" id="{D327C676-290B-41DE-A249-6CFFDC28EE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7071" y="5200442"/>
            <a:ext cx="914400" cy="914400"/>
          </a:xfrm>
          <a:prstGeom prst="rect">
            <a:avLst/>
          </a:prstGeom>
        </p:spPr>
      </p:pic>
      <p:pic>
        <p:nvPicPr>
          <p:cNvPr id="21" name="Graphic 20" descr="Workflow">
            <a:extLst>
              <a:ext uri="{FF2B5EF4-FFF2-40B4-BE49-F238E27FC236}">
                <a16:creationId xmlns:a16="http://schemas.microsoft.com/office/drawing/2014/main" id="{73E3A903-0A3B-4C0E-92DA-3DE86BBF53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27546" y="5217845"/>
            <a:ext cx="914400" cy="914400"/>
          </a:xfrm>
          <a:prstGeom prst="rect">
            <a:avLst/>
          </a:prstGeom>
        </p:spPr>
      </p:pic>
      <p:pic>
        <p:nvPicPr>
          <p:cNvPr id="22" name="Graphic 21" descr="Open book">
            <a:extLst>
              <a:ext uri="{FF2B5EF4-FFF2-40B4-BE49-F238E27FC236}">
                <a16:creationId xmlns:a16="http://schemas.microsoft.com/office/drawing/2014/main" id="{ACBC136A-86BD-438F-90A7-894E5AB0C0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5558" y="5163256"/>
            <a:ext cx="914400" cy="914400"/>
          </a:xfrm>
          <a:prstGeom prst="rect">
            <a:avLst/>
          </a:prstGeom>
        </p:spPr>
      </p:pic>
      <p:pic>
        <p:nvPicPr>
          <p:cNvPr id="23" name="Graphic 22" descr="Books">
            <a:extLst>
              <a:ext uri="{FF2B5EF4-FFF2-40B4-BE49-F238E27FC236}">
                <a16:creationId xmlns:a16="http://schemas.microsoft.com/office/drawing/2014/main" id="{7B524C0A-5FAB-4D0B-A4AA-9DDCE3458E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94923" y="5167833"/>
            <a:ext cx="914400" cy="914400"/>
          </a:xfrm>
          <a:prstGeom prst="rect">
            <a:avLst/>
          </a:prstGeom>
        </p:spPr>
      </p:pic>
      <p:pic>
        <p:nvPicPr>
          <p:cNvPr id="24" name="Graphic 23" descr="Customer review RTL">
            <a:extLst>
              <a:ext uri="{FF2B5EF4-FFF2-40B4-BE49-F238E27FC236}">
                <a16:creationId xmlns:a16="http://schemas.microsoft.com/office/drawing/2014/main" id="{B7431B59-1289-4C12-82B9-1121441F08B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52399" y="5106469"/>
            <a:ext cx="914400" cy="914400"/>
          </a:xfrm>
          <a:prstGeom prst="rect">
            <a:avLst/>
          </a:prstGeom>
        </p:spPr>
      </p:pic>
      <p:pic>
        <p:nvPicPr>
          <p:cNvPr id="25" name="Graphic 24" descr="Questions">
            <a:extLst>
              <a:ext uri="{FF2B5EF4-FFF2-40B4-BE49-F238E27FC236}">
                <a16:creationId xmlns:a16="http://schemas.microsoft.com/office/drawing/2014/main" id="{6914902B-1539-48EF-B854-406A6EABA1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92775" y="5154408"/>
            <a:ext cx="914400" cy="914400"/>
          </a:xfrm>
          <a:prstGeom prst="rect">
            <a:avLst/>
          </a:prstGeom>
        </p:spPr>
      </p:pic>
      <p:pic>
        <p:nvPicPr>
          <p:cNvPr id="26" name="Graphic 25" descr="Scientist">
            <a:extLst>
              <a:ext uri="{FF2B5EF4-FFF2-40B4-BE49-F238E27FC236}">
                <a16:creationId xmlns:a16="http://schemas.microsoft.com/office/drawing/2014/main" id="{82774208-34ED-4BC7-83DF-504CE4620BB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78341" y="5119602"/>
            <a:ext cx="914400" cy="914400"/>
          </a:xfrm>
          <a:prstGeom prst="rect">
            <a:avLst/>
          </a:prstGeom>
        </p:spPr>
      </p:pic>
      <p:pic>
        <p:nvPicPr>
          <p:cNvPr id="27" name="Graphic 26" descr="Bug spray">
            <a:extLst>
              <a:ext uri="{FF2B5EF4-FFF2-40B4-BE49-F238E27FC236}">
                <a16:creationId xmlns:a16="http://schemas.microsoft.com/office/drawing/2014/main" id="{17BC85CB-54FC-4687-811F-8691EB356F5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3516456">
            <a:off x="9023657" y="4905044"/>
            <a:ext cx="914400" cy="914400"/>
          </a:xfrm>
          <a:prstGeom prst="rect">
            <a:avLst/>
          </a:prstGeom>
        </p:spPr>
      </p:pic>
      <p:pic>
        <p:nvPicPr>
          <p:cNvPr id="28" name="Graphic 27" descr="Disk">
            <a:extLst>
              <a:ext uri="{FF2B5EF4-FFF2-40B4-BE49-F238E27FC236}">
                <a16:creationId xmlns:a16="http://schemas.microsoft.com/office/drawing/2014/main" id="{FE7AE598-D1F1-4BF9-AEE2-7B854AF9920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510686" y="5353835"/>
            <a:ext cx="723821" cy="723821"/>
          </a:xfrm>
          <a:prstGeom prst="rect">
            <a:avLst/>
          </a:prstGeom>
        </p:spPr>
      </p:pic>
      <p:pic>
        <p:nvPicPr>
          <p:cNvPr id="29" name="Graphic 28" descr="Bullseye">
            <a:extLst>
              <a:ext uri="{FF2B5EF4-FFF2-40B4-BE49-F238E27FC236}">
                <a16:creationId xmlns:a16="http://schemas.microsoft.com/office/drawing/2014/main" id="{EE473472-8AA6-495A-B06B-AA5AAB417E9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753447" y="5241425"/>
            <a:ext cx="619034" cy="619034"/>
          </a:xfrm>
          <a:prstGeom prst="rect">
            <a:avLst/>
          </a:prstGeom>
        </p:spPr>
      </p:pic>
      <p:pic>
        <p:nvPicPr>
          <p:cNvPr id="30" name="Graphic 29" descr="Thumbs up sign">
            <a:extLst>
              <a:ext uri="{FF2B5EF4-FFF2-40B4-BE49-F238E27FC236}">
                <a16:creationId xmlns:a16="http://schemas.microsoft.com/office/drawing/2014/main" id="{4C49D274-3E6E-424A-8FB1-539AA9E1010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73669" y="5200442"/>
            <a:ext cx="914400" cy="914400"/>
          </a:xfrm>
          <a:prstGeom prst="rect">
            <a:avLst/>
          </a:prstGeom>
        </p:spPr>
      </p:pic>
    </p:spTree>
    <p:extLst>
      <p:ext uri="{BB962C8B-B14F-4D97-AF65-F5344CB8AC3E}">
        <p14:creationId xmlns:p14="http://schemas.microsoft.com/office/powerpoint/2010/main" val="184205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CC37C0-D097-46A0-87EE-6B6AA3A4F4FD}"/>
              </a:ext>
            </a:extLst>
          </p:cNvPr>
          <p:cNvSpPr>
            <a:spLocks noGrp="1"/>
          </p:cNvSpPr>
          <p:nvPr>
            <p:ph type="sldNum" sz="quarter" idx="12"/>
          </p:nvPr>
        </p:nvSpPr>
        <p:spPr/>
        <p:txBody>
          <a:bodyPr/>
          <a:lstStyle/>
          <a:p>
            <a:fld id="{EE2556C5-CE8C-6547-B838-EA80C61A4AF7}" type="slidenum">
              <a:rPr lang="en-US" smtClean="0"/>
              <a:pPr/>
              <a:t>40</a:t>
            </a:fld>
            <a:endParaRPr lang="en-US" dirty="0"/>
          </a:p>
        </p:txBody>
      </p:sp>
      <p:sp>
        <p:nvSpPr>
          <p:cNvPr id="3" name="Title 2">
            <a:extLst>
              <a:ext uri="{FF2B5EF4-FFF2-40B4-BE49-F238E27FC236}">
                <a16:creationId xmlns:a16="http://schemas.microsoft.com/office/drawing/2014/main" id="{D03A8067-D1EE-43B8-B0C0-4D278885325C}"/>
              </a:ext>
            </a:extLst>
          </p:cNvPr>
          <p:cNvSpPr>
            <a:spLocks noGrp="1"/>
          </p:cNvSpPr>
          <p:nvPr>
            <p:ph type="title"/>
          </p:nvPr>
        </p:nvSpPr>
        <p:spPr/>
        <p:txBody>
          <a:bodyPr/>
          <a:lstStyle/>
          <a:p>
            <a:r>
              <a:rPr lang="en-US" dirty="0"/>
              <a:t>Strategic Value</a:t>
            </a:r>
            <a:br>
              <a:rPr lang="en-US" dirty="0"/>
            </a:br>
            <a:endParaRPr lang="en-US" dirty="0"/>
          </a:p>
        </p:txBody>
      </p:sp>
      <p:sp>
        <p:nvSpPr>
          <p:cNvPr id="4" name="Content Placeholder 3">
            <a:extLst>
              <a:ext uri="{FF2B5EF4-FFF2-40B4-BE49-F238E27FC236}">
                <a16:creationId xmlns:a16="http://schemas.microsoft.com/office/drawing/2014/main" id="{659A7B74-AE91-4D82-995A-CB2C1E6F4BFC}"/>
              </a:ext>
            </a:extLst>
          </p:cNvPr>
          <p:cNvSpPr>
            <a:spLocks noGrp="1"/>
          </p:cNvSpPr>
          <p:nvPr>
            <p:ph sz="quarter" idx="13"/>
          </p:nvPr>
        </p:nvSpPr>
        <p:spPr>
          <a:xfrm>
            <a:off x="607484" y="1097061"/>
            <a:ext cx="10970683" cy="5335455"/>
          </a:xfrm>
        </p:spPr>
        <p:txBody>
          <a:bodyPr/>
          <a:lstStyle/>
          <a:p>
            <a:pPr marL="342900" indent="-342900">
              <a:buFont typeface="Arial" panose="020B0604020202020204" pitchFamily="34" charset="0"/>
              <a:buChar char="•"/>
            </a:pPr>
            <a:r>
              <a:rPr lang="en-US" sz="1800" dirty="0"/>
              <a:t>Aligns with 2019 TSLRP Machine Programming and 2020 TSLRP submission.</a:t>
            </a:r>
          </a:p>
          <a:p>
            <a:pPr marL="342900" indent="-342900">
              <a:buFont typeface="Arial" panose="020B0604020202020204" pitchFamily="34" charset="0"/>
              <a:buChar char="•"/>
            </a:pPr>
            <a:r>
              <a:rPr lang="en-US" sz="1800" dirty="0"/>
              <a:t>Embraces host system driven identification of anomalies to amend and mitigate them in the future</a:t>
            </a:r>
          </a:p>
          <a:p>
            <a:pPr marL="643459" lvl="1" indent="-342900">
              <a:buFont typeface="Arial" panose="020B0604020202020204" pitchFamily="34" charset="0"/>
              <a:buChar char="•"/>
            </a:pPr>
            <a:r>
              <a:rPr lang="en-US" sz="1600" dirty="0"/>
              <a:t>Enables engineers with domain analysis modules to increase org velocity (automate expert output)</a:t>
            </a:r>
          </a:p>
          <a:p>
            <a:pPr marL="643459" lvl="1" indent="-342900">
              <a:buFont typeface="Arial" panose="020B0604020202020204" pitchFamily="34" charset="0"/>
              <a:buChar char="•"/>
            </a:pPr>
            <a:r>
              <a:rPr lang="en-US" sz="1600" dirty="0"/>
              <a:t>High velocity automated context feedback mechanisms to provide insight to compress timelines for earlier PRQs and enhanced pathfinding</a:t>
            </a:r>
          </a:p>
          <a:p>
            <a:pPr marL="643459" lvl="1" indent="-342900">
              <a:buFont typeface="Arial" panose="020B0604020202020204" pitchFamily="34" charset="0"/>
              <a:buChar char="•"/>
            </a:pPr>
            <a:r>
              <a:rPr lang="en-US" sz="1600" dirty="0"/>
              <a:t>Shifts mindset of experts to reflect on methods of analysis for feature creation</a:t>
            </a:r>
          </a:p>
          <a:p>
            <a:pPr marL="643459" lvl="1" indent="-342900">
              <a:buFont typeface="Arial" panose="020B0604020202020204" pitchFamily="34" charset="0"/>
              <a:buChar char="•"/>
            </a:pPr>
            <a:r>
              <a:rPr lang="en-US" sz="1600" dirty="0"/>
              <a:t>Continuous learning model ensures we can analyze our ecosystem in a rapid manner</a:t>
            </a:r>
          </a:p>
          <a:p>
            <a:pPr marL="342900" indent="-342900">
              <a:buFont typeface="Arial" panose="020B0604020202020204" pitchFamily="34" charset="0"/>
              <a:buChar char="•"/>
            </a:pPr>
            <a:r>
              <a:rPr lang="en-US" sz="1800" dirty="0"/>
              <a:t>Enables design weaknesses detection from expert driven Meta data analysis to: </a:t>
            </a:r>
          </a:p>
          <a:p>
            <a:pPr marL="643459" lvl="1" indent="-342900">
              <a:buFont typeface="Arial" panose="020B0604020202020204" pitchFamily="34" charset="0"/>
              <a:buChar char="•"/>
            </a:pPr>
            <a:r>
              <a:rPr lang="en-US" sz="1600" dirty="0"/>
              <a:t>Feed forward and back propagation enabled us leap into future architectures in shorter timeframes embracing reconfiguration</a:t>
            </a:r>
          </a:p>
          <a:p>
            <a:pPr marL="342900" indent="-342900">
              <a:buFont typeface="Arial" panose="020B0604020202020204" pitchFamily="34" charset="0"/>
              <a:buChar char="•"/>
            </a:pPr>
            <a:r>
              <a:rPr lang="en-US" sz="1800" dirty="0"/>
              <a:t>Strengthens patents we have in our proprietary telemetry through technological advances</a:t>
            </a:r>
          </a:p>
          <a:p>
            <a:pPr marL="342900" indent="-342900">
              <a:buFont typeface="Arial" panose="020B0604020202020204" pitchFamily="34" charset="0"/>
              <a:buChar char="•"/>
            </a:pPr>
            <a:endParaRPr lang="en-US" sz="1800" dirty="0"/>
          </a:p>
          <a:p>
            <a:endParaRPr lang="en-US" sz="2000" dirty="0"/>
          </a:p>
        </p:txBody>
      </p:sp>
    </p:spTree>
    <p:extLst>
      <p:ext uri="{BB962C8B-B14F-4D97-AF65-F5344CB8AC3E}">
        <p14:creationId xmlns:p14="http://schemas.microsoft.com/office/powerpoint/2010/main" val="343805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a:extLst>
              <a:ext uri="{FF2B5EF4-FFF2-40B4-BE49-F238E27FC236}">
                <a16:creationId xmlns:a16="http://schemas.microsoft.com/office/drawing/2014/main" id="{73B6908B-B7E7-4180-8501-E531E823A591}"/>
              </a:ext>
            </a:extLst>
          </p:cNvPr>
          <p:cNvGraphicFramePr>
            <a:graphicFrameLocks noChangeAspect="1"/>
          </p:cNvGraphicFramePr>
          <p:nvPr/>
        </p:nvGraphicFramePr>
        <p:xfrm>
          <a:off x="1302326" y="2575221"/>
          <a:ext cx="4588357" cy="1557392"/>
        </p:xfrm>
        <a:graphic>
          <a:graphicData uri="http://schemas.openxmlformats.org/presentationml/2006/ole">
            <mc:AlternateContent xmlns:mc="http://schemas.openxmlformats.org/markup-compatibility/2006">
              <mc:Choice xmlns:v="urn:schemas-microsoft-com:vml" Requires="v">
                <p:oleObj spid="_x0000_s6283" name="Visio" r:id="rId4" imgW="6515047" imgH="2209800" progId="Visio.Drawing.15">
                  <p:embed/>
                </p:oleObj>
              </mc:Choice>
              <mc:Fallback>
                <p:oleObj name="Visio" r:id="rId4" imgW="6515047" imgH="2209800" progId="Visio.Drawing.15">
                  <p:embed/>
                  <p:pic>
                    <p:nvPicPr>
                      <p:cNvPr id="12" name="Object 11">
                        <a:extLst>
                          <a:ext uri="{FF2B5EF4-FFF2-40B4-BE49-F238E27FC236}">
                            <a16:creationId xmlns:a16="http://schemas.microsoft.com/office/drawing/2014/main" id="{73B6908B-B7E7-4180-8501-E531E823A591}"/>
                          </a:ext>
                        </a:extLst>
                      </p:cNvPr>
                      <p:cNvPicPr>
                        <a:picLocks noChangeAspect="1" noChangeArrowheads="1"/>
                      </p:cNvPicPr>
                      <p:nvPr/>
                    </p:nvPicPr>
                    <p:blipFill>
                      <a:blip r:embed="rId5"/>
                      <a:srcRect/>
                      <a:stretch>
                        <a:fillRect/>
                      </a:stretch>
                    </p:blipFill>
                    <p:spPr bwMode="auto">
                      <a:xfrm>
                        <a:off x="1302326" y="2575221"/>
                        <a:ext cx="4588357" cy="1557392"/>
                      </a:xfrm>
                      <a:prstGeom prst="rect">
                        <a:avLst/>
                      </a:prstGeom>
                      <a:solidFill>
                        <a:srgbClr val="0070C0"/>
                      </a:solidFill>
                    </p:spPr>
                  </p:pic>
                </p:oleObj>
              </mc:Fallback>
            </mc:AlternateContent>
          </a:graphicData>
        </a:graphic>
      </p:graphicFrame>
      <p:sp>
        <p:nvSpPr>
          <p:cNvPr id="2" name="Slide Number Placeholder 1">
            <a:extLst>
              <a:ext uri="{FF2B5EF4-FFF2-40B4-BE49-F238E27FC236}">
                <a16:creationId xmlns:a16="http://schemas.microsoft.com/office/drawing/2014/main" id="{AC82D272-0149-48BF-BBCB-C4784BF715B2}"/>
              </a:ext>
            </a:extLst>
          </p:cNvPr>
          <p:cNvSpPr>
            <a:spLocks noGrp="1"/>
          </p:cNvSpPr>
          <p:nvPr>
            <p:ph type="sldNum" sz="quarter" idx="12"/>
          </p:nvPr>
        </p:nvSpPr>
        <p:spPr/>
        <p:txBody>
          <a:bodyPr/>
          <a:lstStyle/>
          <a:p>
            <a:fld id="{EE2556C5-CE8C-6547-B838-EA80C61A4AF7}" type="slidenum">
              <a:rPr lang="en-US" smtClean="0"/>
              <a:pPr/>
              <a:t>41</a:t>
            </a:fld>
            <a:endParaRPr lang="en-US" dirty="0"/>
          </a:p>
        </p:txBody>
      </p:sp>
      <p:sp>
        <p:nvSpPr>
          <p:cNvPr id="3" name="Title 2">
            <a:extLst>
              <a:ext uri="{FF2B5EF4-FFF2-40B4-BE49-F238E27FC236}">
                <a16:creationId xmlns:a16="http://schemas.microsoft.com/office/drawing/2014/main" id="{25CB1032-A696-4938-AC04-E69974B676D1}"/>
              </a:ext>
            </a:extLst>
          </p:cNvPr>
          <p:cNvSpPr>
            <a:spLocks noGrp="1"/>
          </p:cNvSpPr>
          <p:nvPr>
            <p:ph type="title"/>
          </p:nvPr>
        </p:nvSpPr>
        <p:spPr/>
        <p:txBody>
          <a:bodyPr/>
          <a:lstStyle/>
          <a:p>
            <a:r>
              <a:rPr lang="en-US" dirty="0"/>
              <a:t>Customer Value</a:t>
            </a:r>
            <a:br>
              <a:rPr lang="en-US" dirty="0"/>
            </a:br>
            <a:endParaRPr lang="en-US" dirty="0"/>
          </a:p>
        </p:txBody>
      </p:sp>
      <p:sp>
        <p:nvSpPr>
          <p:cNvPr id="4" name="Content Placeholder 3">
            <a:extLst>
              <a:ext uri="{FF2B5EF4-FFF2-40B4-BE49-F238E27FC236}">
                <a16:creationId xmlns:a16="http://schemas.microsoft.com/office/drawing/2014/main" id="{21C61E56-2A9A-4524-B9DA-F26A768DE558}"/>
              </a:ext>
            </a:extLst>
          </p:cNvPr>
          <p:cNvSpPr>
            <a:spLocks noGrp="1"/>
          </p:cNvSpPr>
          <p:nvPr>
            <p:ph sz="quarter" idx="13"/>
          </p:nvPr>
        </p:nvSpPr>
        <p:spPr>
          <a:xfrm>
            <a:off x="607484" y="1231167"/>
            <a:ext cx="11233063" cy="1922537"/>
          </a:xfrm>
        </p:spPr>
        <p:txBody>
          <a:bodyPr/>
          <a:lstStyle/>
          <a:p>
            <a:r>
              <a:rPr lang="en-US" sz="2000" dirty="0"/>
              <a:t>How would this idea provide value to our customers? What use case(s) would it improve?</a:t>
            </a:r>
          </a:p>
          <a:p>
            <a:pPr marL="342900" indent="-342900">
              <a:buFont typeface="Arial" panose="020B0604020202020204" pitchFamily="34" charset="0"/>
              <a:buChar char="•"/>
            </a:pPr>
            <a:r>
              <a:rPr lang="en-US" sz="1600" dirty="0"/>
              <a:t>Rapid analysis: Enables Intel to provide swift responses to product anomalies and inquiries about new features</a:t>
            </a:r>
          </a:p>
          <a:p>
            <a:pPr marL="342900" indent="-342900">
              <a:buFont typeface="Arial" panose="020B0604020202020204" pitchFamily="34" charset="0"/>
              <a:buChar char="•"/>
            </a:pPr>
            <a:r>
              <a:rPr lang="en-US" sz="1600" dirty="0"/>
              <a:t>Behavior Analysis:  Provides host with ability to detect and predict anomalies through intelligent design.</a:t>
            </a:r>
          </a:p>
          <a:p>
            <a:endParaRPr lang="en-US" sz="2000" dirty="0"/>
          </a:p>
          <a:p>
            <a:endParaRPr lang="en-US" sz="2000" dirty="0"/>
          </a:p>
        </p:txBody>
      </p:sp>
      <p:sp>
        <p:nvSpPr>
          <p:cNvPr id="5" name="Rectangle 2">
            <a:extLst>
              <a:ext uri="{FF2B5EF4-FFF2-40B4-BE49-F238E27FC236}">
                <a16:creationId xmlns:a16="http://schemas.microsoft.com/office/drawing/2014/main" id="{C048593D-EDB0-4E99-9111-64AEE5CFE70A}"/>
              </a:ext>
            </a:extLst>
          </p:cNvPr>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bg1"/>
              </a:solidFill>
            </a:endParaRPr>
          </a:p>
        </p:txBody>
      </p:sp>
      <p:pic>
        <p:nvPicPr>
          <p:cNvPr id="1025" name="Picture 5" descr="TriageFlowSymptomsFlow">
            <a:extLst>
              <a:ext uri="{FF2B5EF4-FFF2-40B4-BE49-F238E27FC236}">
                <a16:creationId xmlns:a16="http://schemas.microsoft.com/office/drawing/2014/main" id="{4AC0808C-DFC3-4D54-8E8E-18D668F7E4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4876" y="3390922"/>
            <a:ext cx="5590093" cy="7416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489BC890-B771-4E10-AA03-357BABDA2381}"/>
              </a:ext>
            </a:extLst>
          </p:cNvPr>
          <p:cNvSpPr>
            <a:spLocks noChangeArrowheads="1"/>
          </p:cNvSpPr>
          <p:nvPr/>
        </p:nvSpPr>
        <p:spPr bwMode="auto">
          <a:xfrm>
            <a:off x="6689874" y="2999816"/>
            <a:ext cx="3720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Intel Clear" panose="020B0604020203020204" pitchFamily="34" charset="0"/>
                <a:ea typeface="Intel Clear" panose="020B0604020203020204" pitchFamily="34" charset="0"/>
                <a:cs typeface="Intel Clear" panose="020B0604020203020204" pitchFamily="34" charset="0"/>
              </a:rPr>
              <a:t>Automated Anomalies Analysis Process</a:t>
            </a:r>
          </a:p>
        </p:txBody>
      </p:sp>
      <p:sp>
        <p:nvSpPr>
          <p:cNvPr id="7" name="Rectangle 5">
            <a:extLst>
              <a:ext uri="{FF2B5EF4-FFF2-40B4-BE49-F238E27FC236}">
                <a16:creationId xmlns:a16="http://schemas.microsoft.com/office/drawing/2014/main" id="{262E4B22-BF01-4665-805A-F99CA5A10697}"/>
              </a:ext>
            </a:extLst>
          </p:cNvPr>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bg1"/>
              </a:solidFill>
            </a:endParaRPr>
          </a:p>
        </p:txBody>
      </p:sp>
      <p:pic>
        <p:nvPicPr>
          <p:cNvPr id="1028" name="Picture 8" descr="TriageFlowSymptoms">
            <a:extLst>
              <a:ext uri="{FF2B5EF4-FFF2-40B4-BE49-F238E27FC236}">
                <a16:creationId xmlns:a16="http://schemas.microsoft.com/office/drawing/2014/main" id="{40950B96-2B77-47A0-A131-01B19CDC82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8173" y="4215943"/>
            <a:ext cx="5832513" cy="20445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366F466-017C-44C3-AA5F-6FA5199E344F}"/>
              </a:ext>
            </a:extLst>
          </p:cNvPr>
          <p:cNvPicPr>
            <a:picLocks noChangeAspect="1"/>
          </p:cNvPicPr>
          <p:nvPr/>
        </p:nvPicPr>
        <p:blipFill>
          <a:blip r:embed="rId8"/>
          <a:stretch>
            <a:fillRect/>
          </a:stretch>
        </p:blipFill>
        <p:spPr>
          <a:xfrm>
            <a:off x="847031" y="3000241"/>
            <a:ext cx="2930635" cy="3195945"/>
          </a:xfrm>
          <a:prstGeom prst="rect">
            <a:avLst/>
          </a:prstGeom>
        </p:spPr>
      </p:pic>
      <p:pic>
        <p:nvPicPr>
          <p:cNvPr id="13" name="Picture 4" descr="Image result for pacman">
            <a:extLst>
              <a:ext uri="{FF2B5EF4-FFF2-40B4-BE49-F238E27FC236}">
                <a16:creationId xmlns:a16="http://schemas.microsoft.com/office/drawing/2014/main" id="{D0419DF8-9FBC-4AE7-9395-1AC80C25B34E}"/>
              </a:ext>
            </a:extLst>
          </p:cNvPr>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41864" y="4822098"/>
            <a:ext cx="565540" cy="28277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CEDAA5E-DFC9-4336-B03D-848D5837CC26}"/>
              </a:ext>
            </a:extLst>
          </p:cNvPr>
          <p:cNvCxnSpPr/>
          <p:nvPr/>
        </p:nvCxnSpPr>
        <p:spPr>
          <a:xfrm flipV="1">
            <a:off x="3777666" y="3390922"/>
            <a:ext cx="1977210" cy="392505"/>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15" name="Straight Connector 14">
            <a:extLst>
              <a:ext uri="{FF2B5EF4-FFF2-40B4-BE49-F238E27FC236}">
                <a16:creationId xmlns:a16="http://schemas.microsoft.com/office/drawing/2014/main" id="{B5EBBA5D-D013-436A-B5B9-ABD8ED518D79}"/>
              </a:ext>
            </a:extLst>
          </p:cNvPr>
          <p:cNvCxnSpPr>
            <a:cxnSpLocks/>
          </p:cNvCxnSpPr>
          <p:nvPr/>
        </p:nvCxnSpPr>
        <p:spPr>
          <a:xfrm>
            <a:off x="3724852" y="6150249"/>
            <a:ext cx="1933321" cy="110236"/>
          </a:xfrm>
          <a:prstGeom prst="line">
            <a:avLst/>
          </a:prstGeom>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41121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2BAE27-B536-43B7-A9D5-FEFD8FF52009}"/>
              </a:ext>
            </a:extLst>
          </p:cNvPr>
          <p:cNvSpPr>
            <a:spLocks noGrp="1"/>
          </p:cNvSpPr>
          <p:nvPr>
            <p:ph type="sldNum" sz="quarter" idx="12"/>
          </p:nvPr>
        </p:nvSpPr>
        <p:spPr>
          <a:xfrm>
            <a:off x="9163136" y="6146193"/>
            <a:ext cx="2844800" cy="365125"/>
          </a:xfrm>
        </p:spPr>
        <p:txBody>
          <a:bodyPr/>
          <a:lstStyle/>
          <a:p>
            <a:fld id="{EE2556C5-CE8C-6547-B838-EA80C61A4AF7}" type="slidenum">
              <a:rPr lang="en-US" smtClean="0"/>
              <a:pPr/>
              <a:t>42</a:t>
            </a:fld>
            <a:endParaRPr lang="en-US" dirty="0"/>
          </a:p>
        </p:txBody>
      </p:sp>
      <p:sp>
        <p:nvSpPr>
          <p:cNvPr id="3" name="Title 2">
            <a:extLst>
              <a:ext uri="{FF2B5EF4-FFF2-40B4-BE49-F238E27FC236}">
                <a16:creationId xmlns:a16="http://schemas.microsoft.com/office/drawing/2014/main" id="{6E80AC6B-DD7B-4B0E-BB7F-8768D8AC7F7E}"/>
              </a:ext>
            </a:extLst>
          </p:cNvPr>
          <p:cNvSpPr>
            <a:spLocks noGrp="1"/>
          </p:cNvSpPr>
          <p:nvPr>
            <p:ph type="title"/>
          </p:nvPr>
        </p:nvSpPr>
        <p:spPr/>
        <p:txBody>
          <a:bodyPr/>
          <a:lstStyle/>
          <a:p>
            <a:r>
              <a:rPr lang="en-US" dirty="0"/>
              <a:t>Run Cross-Org Collaboration Team</a:t>
            </a:r>
            <a:br>
              <a:rPr lang="en-US" dirty="0"/>
            </a:br>
            <a:endParaRPr lang="en-US" dirty="0"/>
          </a:p>
        </p:txBody>
      </p:sp>
      <p:sp>
        <p:nvSpPr>
          <p:cNvPr id="4" name="Content Placeholder 3">
            <a:extLst>
              <a:ext uri="{FF2B5EF4-FFF2-40B4-BE49-F238E27FC236}">
                <a16:creationId xmlns:a16="http://schemas.microsoft.com/office/drawing/2014/main" id="{7112A72E-4553-4325-8945-49F4E4750545}"/>
              </a:ext>
            </a:extLst>
          </p:cNvPr>
          <p:cNvSpPr>
            <a:spLocks noGrp="1"/>
          </p:cNvSpPr>
          <p:nvPr>
            <p:ph sz="quarter" idx="13"/>
          </p:nvPr>
        </p:nvSpPr>
        <p:spPr>
          <a:xfrm>
            <a:off x="607484" y="1105991"/>
            <a:ext cx="11400452" cy="805936"/>
          </a:xfrm>
        </p:spPr>
        <p:txBody>
          <a:bodyPr/>
          <a:lstStyle/>
          <a:p>
            <a:pPr marL="285750" indent="-285750">
              <a:buFont typeface="Arial" panose="020B0604020202020204" pitchFamily="34" charset="0"/>
              <a:buChar char="•"/>
            </a:pPr>
            <a:r>
              <a:rPr lang="en-US" sz="2000" dirty="0"/>
              <a:t>Comprised of:  </a:t>
            </a:r>
          </a:p>
          <a:p>
            <a:pPr marL="586309" lvl="1" indent="-285750">
              <a:buFont typeface="Arial" panose="020B0604020202020204" pitchFamily="34" charset="0"/>
              <a:buChar char="•"/>
            </a:pPr>
            <a:r>
              <a:rPr lang="en-US" sz="1800" dirty="0"/>
              <a:t>NSG, CCG, DCG, Intel Labs (IL), Intel’s Architecture Graphics and Software (IAGS), IT, </a:t>
            </a:r>
            <a:r>
              <a:rPr lang="en-US" sz="1800" dirty="0" err="1"/>
              <a:t>Lehiegh</a:t>
            </a:r>
            <a:r>
              <a:rPr lang="en-US" sz="1800" dirty="0"/>
              <a:t> University</a:t>
            </a:r>
            <a:endParaRPr lang="en-US" dirty="0"/>
          </a:p>
          <a:p>
            <a:endParaRPr lang="en-US" dirty="0"/>
          </a:p>
          <a:p>
            <a:endParaRPr lang="en-US" dirty="0"/>
          </a:p>
        </p:txBody>
      </p:sp>
      <p:sp>
        <p:nvSpPr>
          <p:cNvPr id="5" name="Content Placeholder 2">
            <a:extLst>
              <a:ext uri="{FF2B5EF4-FFF2-40B4-BE49-F238E27FC236}">
                <a16:creationId xmlns:a16="http://schemas.microsoft.com/office/drawing/2014/main" id="{73DCC176-DA98-4480-931E-0E5EAEE0CE1D}"/>
              </a:ext>
            </a:extLst>
          </p:cNvPr>
          <p:cNvSpPr txBox="1">
            <a:spLocks/>
          </p:cNvSpPr>
          <p:nvPr/>
        </p:nvSpPr>
        <p:spPr>
          <a:xfrm>
            <a:off x="404884" y="2692008"/>
            <a:ext cx="5545069" cy="3504076"/>
          </a:xfrm>
          <a:prstGeom prst="rect">
            <a:avLst/>
          </a:prstGeom>
        </p:spPr>
        <p:txBody>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Arial" panose="020B0604020202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Arial" panose="020B0604020202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Arial" panose="020B0604020202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Arial" panose="020B0604020202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643459" lvl="1" indent="-342900">
              <a:buFont typeface="Arial" panose="020B0604020202020204" pitchFamily="34" charset="0"/>
              <a:buChar char="•"/>
            </a:pPr>
            <a:r>
              <a:rPr lang="de-DE" sz="1200" dirty="0"/>
              <a:t>Gottschlich, Justin </a:t>
            </a:r>
            <a:r>
              <a:rPr lang="de-DE" sz="1200" dirty="0">
                <a:hlinkClick r:id="rId3">
                  <a:extLst>
                    <a:ext uri="{A12FA001-AC4F-418D-AE19-62706E023703}">
                      <ahyp:hlinkClr xmlns:ahyp="http://schemas.microsoft.com/office/drawing/2018/hyperlinkcolor" val="tx"/>
                    </a:ext>
                  </a:extLst>
                </a:hlinkClick>
              </a:rPr>
              <a:t>justin.gottschlich@intel.com</a:t>
            </a:r>
            <a:r>
              <a:rPr lang="de-DE" sz="1200" dirty="0"/>
              <a:t> (25% + Team 50%)</a:t>
            </a:r>
            <a:endParaRPr lang="en-US" sz="1200" dirty="0"/>
          </a:p>
          <a:p>
            <a:pPr marL="643459" lvl="1" indent="-342900">
              <a:buFont typeface="Arial" panose="020B0604020202020204" pitchFamily="34" charset="0"/>
              <a:buChar char="•"/>
            </a:pPr>
            <a:r>
              <a:rPr lang="en-US" sz="1200" dirty="0"/>
              <a:t>Carruthers, Kathryn J </a:t>
            </a:r>
            <a:r>
              <a:rPr lang="en-US" sz="1200" dirty="0">
                <a:hlinkClick r:id="rId4">
                  <a:extLst>
                    <a:ext uri="{A12FA001-AC4F-418D-AE19-62706E023703}">
                      <ahyp:hlinkClr xmlns:ahyp="http://schemas.microsoft.com/office/drawing/2018/hyperlinkcolor" val="tx"/>
                    </a:ext>
                  </a:extLst>
                </a:hlinkClick>
              </a:rPr>
              <a:t>kathryn.j.carruthers@intel.com</a:t>
            </a:r>
            <a:endParaRPr lang="en-US" sz="1200" dirty="0"/>
          </a:p>
          <a:p>
            <a:pPr marL="643459" lvl="1" indent="-342900">
              <a:buFont typeface="Arial" panose="020B0604020202020204" pitchFamily="34" charset="0"/>
              <a:buChar char="•"/>
            </a:pPr>
            <a:r>
              <a:rPr lang="fi-FI" sz="1200" dirty="0"/>
              <a:t>Gourley, James </a:t>
            </a:r>
            <a:r>
              <a:rPr lang="fi-FI" sz="1200" dirty="0">
                <a:hlinkClick r:id="rId5">
                  <a:extLst>
                    <a:ext uri="{A12FA001-AC4F-418D-AE19-62706E023703}">
                      <ahyp:hlinkClr xmlns:ahyp="http://schemas.microsoft.com/office/drawing/2018/hyperlinkcolor" val="tx"/>
                    </a:ext>
                  </a:extLst>
                </a:hlinkClick>
              </a:rPr>
              <a:t>james.gourley@intel.com</a:t>
            </a:r>
            <a:r>
              <a:rPr lang="fi-FI" sz="1200" dirty="0"/>
              <a:t> </a:t>
            </a:r>
          </a:p>
          <a:p>
            <a:pPr marL="643459" lvl="1" indent="-342900">
              <a:buFont typeface="Arial" panose="020B0604020202020204" pitchFamily="34" charset="0"/>
              <a:buChar char="•"/>
            </a:pPr>
            <a:r>
              <a:rPr lang="fi-FI" sz="1200" dirty="0"/>
              <a:t>Miao, Kai X </a:t>
            </a:r>
            <a:r>
              <a:rPr lang="fi-FI" sz="1200" dirty="0">
                <a:hlinkClick r:id="rId6">
                  <a:extLst>
                    <a:ext uri="{A12FA001-AC4F-418D-AE19-62706E023703}">
                      <ahyp:hlinkClr xmlns:ahyp="http://schemas.microsoft.com/office/drawing/2018/hyperlinkcolor" val="tx"/>
                    </a:ext>
                  </a:extLst>
                </a:hlinkClick>
              </a:rPr>
              <a:t>kai.x.miao@intel.com</a:t>
            </a:r>
            <a:r>
              <a:rPr lang="fi-FI" sz="1200" dirty="0"/>
              <a:t> </a:t>
            </a:r>
          </a:p>
          <a:p>
            <a:pPr marL="643459" lvl="1" indent="-342900">
              <a:buFont typeface="Arial" panose="020B0604020202020204" pitchFamily="34" charset="0"/>
              <a:buChar char="•"/>
            </a:pPr>
            <a:r>
              <a:rPr lang="en-US" sz="1200" dirty="0"/>
              <a:t>Manda, Jayaram </a:t>
            </a:r>
            <a:r>
              <a:rPr lang="en-US" sz="1200" u="sng" dirty="0">
                <a:hlinkClick r:id="rId7">
                  <a:extLst>
                    <a:ext uri="{A12FA001-AC4F-418D-AE19-62706E023703}">
                      <ahyp:hlinkClr xmlns:ahyp="http://schemas.microsoft.com/office/drawing/2018/hyperlinkcolor" val="tx"/>
                    </a:ext>
                  </a:extLst>
                </a:hlinkClick>
              </a:rPr>
              <a:t>jayaram.manda@intel.com</a:t>
            </a:r>
            <a:r>
              <a:rPr lang="en-US" sz="1200" dirty="0"/>
              <a:t> </a:t>
            </a:r>
          </a:p>
          <a:p>
            <a:pPr marL="643459" lvl="1" indent="-342900">
              <a:buFont typeface="Arial" panose="020B0604020202020204" pitchFamily="34" charset="0"/>
              <a:buChar char="•"/>
            </a:pPr>
            <a:r>
              <a:rPr lang="en-US" sz="1200" dirty="0" err="1"/>
              <a:t>Chebiyam</a:t>
            </a:r>
            <a:r>
              <a:rPr lang="en-US" sz="1200" dirty="0"/>
              <a:t>, Sunil </a:t>
            </a:r>
            <a:r>
              <a:rPr lang="en-US" sz="1200" u="sng" dirty="0">
                <a:hlinkClick r:id="rId8">
                  <a:extLst>
                    <a:ext uri="{A12FA001-AC4F-418D-AE19-62706E023703}">
                      <ahyp:hlinkClr xmlns:ahyp="http://schemas.microsoft.com/office/drawing/2018/hyperlinkcolor" val="tx"/>
                    </a:ext>
                  </a:extLst>
                </a:hlinkClick>
              </a:rPr>
              <a:t>sunil.chebiyam@intel.com</a:t>
            </a:r>
            <a:r>
              <a:rPr lang="en-US" sz="1200" dirty="0"/>
              <a:t>  </a:t>
            </a:r>
          </a:p>
          <a:p>
            <a:pPr marL="643459" lvl="1" indent="-342900">
              <a:buFont typeface="Arial" panose="020B0604020202020204" pitchFamily="34" charset="0"/>
              <a:buChar char="•"/>
            </a:pPr>
            <a:r>
              <a:rPr lang="en-US" sz="1200" dirty="0" err="1"/>
              <a:t>Innecco</a:t>
            </a:r>
            <a:r>
              <a:rPr lang="en-US" sz="1200" dirty="0"/>
              <a:t>, Carlos </a:t>
            </a:r>
            <a:r>
              <a:rPr lang="en-US" sz="1200" u="sng" dirty="0">
                <a:hlinkClick r:id="rId9">
                  <a:extLst>
                    <a:ext uri="{A12FA001-AC4F-418D-AE19-62706E023703}">
                      <ahyp:hlinkClr xmlns:ahyp="http://schemas.microsoft.com/office/drawing/2018/hyperlinkcolor" val="tx"/>
                    </a:ext>
                  </a:extLst>
                </a:hlinkClick>
              </a:rPr>
              <a:t>carlos.innecco@intel.com</a:t>
            </a:r>
            <a:r>
              <a:rPr lang="en-US" sz="1200" dirty="0"/>
              <a:t> </a:t>
            </a:r>
          </a:p>
          <a:p>
            <a:pPr marL="643459" lvl="1" indent="-342900">
              <a:buFont typeface="Arial" panose="020B0604020202020204" pitchFamily="34" charset="0"/>
              <a:buChar char="•"/>
            </a:pPr>
            <a:r>
              <a:rPr lang="en-US" sz="1200" dirty="0"/>
              <a:t>Hilliker, Josh </a:t>
            </a:r>
            <a:r>
              <a:rPr lang="en-US" sz="1200" dirty="0">
                <a:hlinkClick r:id="rId10">
                  <a:extLst>
                    <a:ext uri="{A12FA001-AC4F-418D-AE19-62706E023703}">
                      <ahyp:hlinkClr xmlns:ahyp="http://schemas.microsoft.com/office/drawing/2018/hyperlinkcolor" val="tx"/>
                    </a:ext>
                  </a:extLst>
                </a:hlinkClick>
              </a:rPr>
              <a:t>josh.hilliker@intel.com</a:t>
            </a:r>
            <a:r>
              <a:rPr lang="en-US" sz="1200" dirty="0"/>
              <a:t> </a:t>
            </a:r>
          </a:p>
          <a:p>
            <a:pPr marL="643459" lvl="1" indent="-342900">
              <a:buFont typeface="Arial" panose="020B0604020202020204" pitchFamily="34" charset="0"/>
              <a:buChar char="•"/>
            </a:pPr>
            <a:r>
              <a:rPr lang="en-US" sz="1200" dirty="0"/>
              <a:t>Alt, Samantha </a:t>
            </a:r>
            <a:r>
              <a:rPr lang="en-US" sz="1200" dirty="0">
                <a:hlinkClick r:id="rId11">
                  <a:extLst>
                    <a:ext uri="{A12FA001-AC4F-418D-AE19-62706E023703}">
                      <ahyp:hlinkClr xmlns:ahyp="http://schemas.microsoft.com/office/drawing/2018/hyperlinkcolor" val="tx"/>
                    </a:ext>
                  </a:extLst>
                </a:hlinkClick>
              </a:rPr>
              <a:t>samantha.alt@intel.com</a:t>
            </a:r>
            <a:r>
              <a:rPr lang="en-US" sz="1200" dirty="0"/>
              <a:t>  </a:t>
            </a:r>
          </a:p>
          <a:p>
            <a:pPr marL="643459" lvl="1" indent="-342900">
              <a:buFont typeface="Arial" panose="020B0604020202020204" pitchFamily="34" charset="0"/>
              <a:buChar char="•"/>
            </a:pPr>
            <a:endParaRPr lang="en-US" sz="1200" dirty="0"/>
          </a:p>
          <a:p>
            <a:pPr marL="643459" lvl="1" indent="-342900">
              <a:buFont typeface="Arial" panose="020B0604020202020204" pitchFamily="34" charset="0"/>
              <a:buChar char="•"/>
            </a:pPr>
            <a:endParaRPr lang="es-ES" sz="1200" dirty="0"/>
          </a:p>
          <a:p>
            <a:endParaRPr lang="en-US" sz="1200" dirty="0"/>
          </a:p>
        </p:txBody>
      </p:sp>
      <p:sp>
        <p:nvSpPr>
          <p:cNvPr id="6" name="Content Placeholder 3">
            <a:extLst>
              <a:ext uri="{FF2B5EF4-FFF2-40B4-BE49-F238E27FC236}">
                <a16:creationId xmlns:a16="http://schemas.microsoft.com/office/drawing/2014/main" id="{873F3805-8425-45DB-AC9C-B789407F53AD}"/>
              </a:ext>
            </a:extLst>
          </p:cNvPr>
          <p:cNvSpPr txBox="1">
            <a:spLocks/>
          </p:cNvSpPr>
          <p:nvPr/>
        </p:nvSpPr>
        <p:spPr>
          <a:xfrm>
            <a:off x="6237817" y="2692008"/>
            <a:ext cx="5340352" cy="3348578"/>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Arial" panose="020B0604020202020204" pitchFamily="34" charset="0"/>
              </a:defRPr>
            </a:lvl1pPr>
            <a:lvl2pPr marL="300559" indent="-300559" algn="l" defTabSz="609585" rtl="0" eaLnBrk="1" latinLnBrk="0" hangingPunct="1">
              <a:spcBef>
                <a:spcPts val="1600"/>
              </a:spcBef>
              <a:buFont typeface="Wingdings" charset="2"/>
              <a:buChar char="§"/>
              <a:defRPr sz="2400" kern="1200" baseline="0">
                <a:solidFill>
                  <a:schemeClr val="bg1"/>
                </a:solidFill>
                <a:latin typeface="+mn-lt"/>
                <a:ea typeface="+mn-ea"/>
                <a:cs typeface="Arial" panose="020B0604020202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Arial" panose="020B0604020202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Arial" panose="020B0604020202020204" pitchFamily="34" charset="0"/>
              </a:defRPr>
            </a:lvl4pPr>
            <a:lvl5pPr marL="1758907" indent="-304792" algn="l" defTabSz="609585" rtl="0" eaLnBrk="1" latinLnBrk="0" hangingPunct="1">
              <a:spcBef>
                <a:spcPct val="20000"/>
              </a:spcBef>
              <a:buFont typeface="Intel Clear" panose="020B0604020203020204" pitchFamily="34" charset="0"/>
              <a:buChar char="–"/>
              <a:defRPr sz="1600" kern="1200">
                <a:solidFill>
                  <a:schemeClr val="bg1"/>
                </a:solidFill>
                <a:latin typeface="+mn-lt"/>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342900" indent="-342900">
              <a:buFont typeface="Arial" panose="020B0604020202020204" pitchFamily="34" charset="0"/>
              <a:buChar char="•"/>
            </a:pPr>
            <a:r>
              <a:rPr lang="en-US" sz="1200" dirty="0"/>
              <a:t>Casmira, Jason P </a:t>
            </a:r>
            <a:r>
              <a:rPr lang="en-US" sz="1200" dirty="0">
                <a:hlinkClick r:id="rId12">
                  <a:extLst>
                    <a:ext uri="{A12FA001-AC4F-418D-AE19-62706E023703}">
                      <ahyp:hlinkClr xmlns:ahyp="http://schemas.microsoft.com/office/drawing/2018/hyperlinkcolor" val="tx"/>
                    </a:ext>
                  </a:extLst>
                </a:hlinkClick>
              </a:rPr>
              <a:t>jason.p.casmira@intel.com</a:t>
            </a:r>
            <a:r>
              <a:rPr lang="en-US" sz="1200" dirty="0"/>
              <a:t> </a:t>
            </a:r>
          </a:p>
          <a:p>
            <a:pPr marL="342900" indent="-342900">
              <a:buFont typeface="Arial" panose="020B0604020202020204" pitchFamily="34" charset="0"/>
              <a:buChar char="•"/>
            </a:pPr>
            <a:r>
              <a:rPr lang="nn-NO" sz="1200" dirty="0"/>
              <a:t>Tran, Phuong P </a:t>
            </a:r>
            <a:r>
              <a:rPr lang="nn-NO" sz="1200" dirty="0">
                <a:hlinkClick r:id="rId13">
                  <a:extLst>
                    <a:ext uri="{A12FA001-AC4F-418D-AE19-62706E023703}">
                      <ahyp:hlinkClr xmlns:ahyp="http://schemas.microsoft.com/office/drawing/2018/hyperlinkcolor" val="tx"/>
                    </a:ext>
                  </a:extLst>
                </a:hlinkClick>
              </a:rPr>
              <a:t>phuong.p.tran@intel.com</a:t>
            </a:r>
            <a:endParaRPr lang="nn-NO" sz="1200" dirty="0"/>
          </a:p>
          <a:p>
            <a:pPr marL="342900" indent="-342900">
              <a:buFont typeface="Arial" panose="020B0604020202020204" pitchFamily="34" charset="0"/>
              <a:buChar char="•"/>
            </a:pPr>
            <a:r>
              <a:rPr lang="nn-NO" sz="1200" dirty="0"/>
              <a:t>Eike, Randal </a:t>
            </a:r>
            <a:r>
              <a:rPr lang="nn-NO" sz="1200" dirty="0">
                <a:hlinkClick r:id="rId14">
                  <a:extLst>
                    <a:ext uri="{A12FA001-AC4F-418D-AE19-62706E023703}">
                      <ahyp:hlinkClr xmlns:ahyp="http://schemas.microsoft.com/office/drawing/2018/hyperlinkcolor" val="tx"/>
                    </a:ext>
                  </a:extLst>
                </a:hlinkClick>
              </a:rPr>
              <a:t>randal.eike@intel.com</a:t>
            </a:r>
            <a:endParaRPr lang="nn-NO" sz="1200" dirty="0"/>
          </a:p>
          <a:p>
            <a:pPr marL="342900" indent="-342900">
              <a:buFont typeface="Arial" panose="020B0604020202020204" pitchFamily="34" charset="0"/>
              <a:buChar char="•"/>
            </a:pPr>
            <a:r>
              <a:rPr lang="en-US" sz="1200" dirty="0"/>
              <a:t>Sainz, Andrew F </a:t>
            </a:r>
            <a:r>
              <a:rPr lang="en-US" sz="1200" dirty="0">
                <a:hlinkClick r:id="rId15">
                  <a:extLst>
                    <a:ext uri="{A12FA001-AC4F-418D-AE19-62706E023703}">
                      <ahyp:hlinkClr xmlns:ahyp="http://schemas.microsoft.com/office/drawing/2018/hyperlinkcolor" val="tx"/>
                    </a:ext>
                  </a:extLst>
                </a:hlinkClick>
              </a:rPr>
              <a:t>andrew.f.sainz@intel.com</a:t>
            </a:r>
            <a:r>
              <a:rPr lang="en-US" sz="1200" dirty="0"/>
              <a:t> (25%)</a:t>
            </a:r>
          </a:p>
          <a:p>
            <a:pPr marL="342900" indent="-342900">
              <a:buFont typeface="Arial" panose="020B0604020202020204" pitchFamily="34" charset="0"/>
              <a:buChar char="•"/>
            </a:pPr>
            <a:r>
              <a:rPr lang="nn-NO" sz="1200" dirty="0"/>
              <a:t>Sanchez, Alberto G </a:t>
            </a:r>
            <a:r>
              <a:rPr lang="nn-NO" sz="1200" dirty="0">
                <a:hlinkClick r:id="rId16">
                  <a:extLst>
                    <a:ext uri="{A12FA001-AC4F-418D-AE19-62706E023703}">
                      <ahyp:hlinkClr xmlns:ahyp="http://schemas.microsoft.com/office/drawing/2018/hyperlinkcolor" val="tx"/>
                    </a:ext>
                  </a:extLst>
                </a:hlinkClick>
              </a:rPr>
              <a:t>alberto.g.sanchez@intel.com</a:t>
            </a:r>
            <a:endParaRPr lang="nn-NO" sz="1200" dirty="0"/>
          </a:p>
          <a:p>
            <a:pPr marL="342900" indent="-342900">
              <a:buFont typeface="Arial" panose="020B0604020202020204" pitchFamily="34" charset="0"/>
              <a:buChar char="•"/>
            </a:pPr>
            <a:r>
              <a:rPr lang="es-ES" sz="1200" dirty="0"/>
              <a:t>Habibelahian, Abbas A </a:t>
            </a:r>
            <a:r>
              <a:rPr lang="es-ES" sz="1200" dirty="0">
                <a:hlinkClick r:id="rId17">
                  <a:extLst>
                    <a:ext uri="{A12FA001-AC4F-418D-AE19-62706E023703}">
                      <ahyp:hlinkClr xmlns:ahyp="http://schemas.microsoft.com/office/drawing/2018/hyperlinkcolor" val="tx"/>
                    </a:ext>
                  </a:extLst>
                </a:hlinkClick>
              </a:rPr>
              <a:t>abbas.a.habibelahian@intel.com</a:t>
            </a:r>
            <a:r>
              <a:rPr lang="es-ES" sz="1200" dirty="0"/>
              <a:t> </a:t>
            </a:r>
          </a:p>
          <a:p>
            <a:pPr marL="342900" indent="-342900">
              <a:buFont typeface="Arial" panose="020B0604020202020204" pitchFamily="34" charset="0"/>
              <a:buChar char="•"/>
            </a:pPr>
            <a:r>
              <a:rPr lang="fi-FI" sz="1200" dirty="0"/>
              <a:t>Mehta, Sarika K </a:t>
            </a:r>
            <a:r>
              <a:rPr lang="fi-FI" sz="1200" dirty="0">
                <a:hlinkClick r:id="rId18">
                  <a:extLst>
                    <a:ext uri="{A12FA001-AC4F-418D-AE19-62706E023703}">
                      <ahyp:hlinkClr xmlns:ahyp="http://schemas.microsoft.com/office/drawing/2018/hyperlinkcolor" val="tx"/>
                    </a:ext>
                  </a:extLst>
                </a:hlinkClick>
              </a:rPr>
              <a:t>sarika.k.mehta@intel.com</a:t>
            </a:r>
            <a:endParaRPr lang="fi-FI" sz="1200" dirty="0"/>
          </a:p>
          <a:p>
            <a:pPr marL="342900" indent="-342900">
              <a:buFont typeface="Arial" panose="020B0604020202020204" pitchFamily="34" charset="0"/>
              <a:buChar char="•"/>
            </a:pPr>
            <a:r>
              <a:rPr lang="en-US" sz="1200" dirty="0"/>
              <a:t>Ray, Madhurima </a:t>
            </a:r>
            <a:r>
              <a:rPr lang="en-US" sz="1200" dirty="0">
                <a:hlinkClick r:id="rId19">
                  <a:extLst>
                    <a:ext uri="{A12FA001-AC4F-418D-AE19-62706E023703}">
                      <ahyp:hlinkClr xmlns:ahyp="http://schemas.microsoft.com/office/drawing/2018/hyperlinkcolor" val="tx"/>
                    </a:ext>
                  </a:extLst>
                </a:hlinkClick>
              </a:rPr>
              <a:t>Madhurima.Ray@intel.com</a:t>
            </a:r>
            <a:r>
              <a:rPr lang="en-US" sz="1200" dirty="0"/>
              <a:t> </a:t>
            </a:r>
          </a:p>
          <a:p>
            <a:pPr marL="342900" indent="-342900">
              <a:buFont typeface="Arial" panose="020B0604020202020204" pitchFamily="34" charset="0"/>
              <a:buChar char="•"/>
            </a:pPr>
            <a:r>
              <a:rPr lang="fi-FI" sz="1200" dirty="0"/>
              <a:t>External Collaborators</a:t>
            </a:r>
          </a:p>
        </p:txBody>
      </p:sp>
    </p:spTree>
    <p:extLst>
      <p:ext uri="{BB962C8B-B14F-4D97-AF65-F5344CB8AC3E}">
        <p14:creationId xmlns:p14="http://schemas.microsoft.com/office/powerpoint/2010/main" val="2320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6375-F953-4A10-B377-F2289169E14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8822DD-883B-45C2-8A69-8C7ADA966532}"/>
              </a:ext>
            </a:extLst>
          </p:cNvPr>
          <p:cNvSpPr>
            <a:spLocks noGrp="1"/>
          </p:cNvSpPr>
          <p:nvPr>
            <p:ph idx="1"/>
          </p:nvPr>
        </p:nvSpPr>
        <p:spPr>
          <a:xfrm>
            <a:off x="607484" y="1158240"/>
            <a:ext cx="5320938" cy="4685201"/>
          </a:xfrm>
        </p:spPr>
        <p:txBody>
          <a:bodyPr/>
          <a:lstStyle/>
          <a:p>
            <a:r>
              <a:rPr lang="en-US" sz="1100" dirty="0"/>
              <a:t>Article </a:t>
            </a:r>
          </a:p>
          <a:p>
            <a:pPr marL="643459" lvl="1" indent="-342900">
              <a:buFont typeface="Arial" panose="020B0604020202020204" pitchFamily="34" charset="0"/>
              <a:buChar char="•"/>
            </a:pPr>
            <a:r>
              <a:rPr lang="en-US" sz="1100" dirty="0">
                <a:hlinkClick r:id="rId3">
                  <a:extLst>
                    <a:ext uri="{A12FA001-AC4F-418D-AE19-62706E023703}">
                      <ahyp:hlinkClr xmlns:ahyp="http://schemas.microsoft.com/office/drawing/2018/hyperlinkcolor" val="tx"/>
                    </a:ext>
                  </a:extLst>
                </a:hlinkClick>
              </a:rPr>
              <a:t>https://itpeernetwork.intel.com/collect-or-not-collect/#gs.d2zakl</a:t>
            </a:r>
            <a:r>
              <a:rPr lang="en-US" sz="1100" dirty="0"/>
              <a:t> </a:t>
            </a:r>
          </a:p>
          <a:p>
            <a:pPr marL="643459" lvl="1" indent="-342900">
              <a:buFont typeface="Arial" panose="020B0604020202020204" pitchFamily="34" charset="0"/>
              <a:buChar char="•"/>
            </a:pPr>
            <a:r>
              <a:rPr lang="en-US" sz="1100" dirty="0">
                <a:hlinkClick r:id="rId4">
                  <a:extLst>
                    <a:ext uri="{A12FA001-AC4F-418D-AE19-62706E023703}">
                      <ahyp:hlinkClr xmlns:ahyp="http://schemas.microsoft.com/office/drawing/2018/hyperlinkcolor" val="tx"/>
                    </a:ext>
                  </a:extLst>
                </a:hlinkClick>
              </a:rPr>
              <a:t>https://itpeernetwork.intel.com/telemetry-enhancing-customer-triage/</a:t>
            </a:r>
            <a:endParaRPr lang="en-US" sz="1100" dirty="0"/>
          </a:p>
          <a:p>
            <a:pPr marL="643459" lvl="1" indent="-342900">
              <a:buFont typeface="Arial" panose="020B0604020202020204" pitchFamily="34" charset="0"/>
              <a:buChar char="•"/>
            </a:pPr>
            <a:r>
              <a:rPr lang="en-US" sz="1100" dirty="0">
                <a:hlinkClick r:id="rId5">
                  <a:extLst>
                    <a:ext uri="{A12FA001-AC4F-418D-AE19-62706E023703}">
                      <ahyp:hlinkClr xmlns:ahyp="http://schemas.microsoft.com/office/drawing/2018/hyperlinkcolor" val="tx"/>
                    </a:ext>
                  </a:extLst>
                </a:hlinkClick>
              </a:rPr>
              <a:t>https://www.nvmedeveloperdays.com/English/Collaterals/Proceedings/2018/20181204_PRECON2_Hands.pdf</a:t>
            </a:r>
            <a:endParaRPr lang="en-US" sz="1100" dirty="0"/>
          </a:p>
          <a:p>
            <a:pPr marL="643459" lvl="1" indent="-342900">
              <a:buFont typeface="Arial" panose="020B0604020202020204" pitchFamily="34" charset="0"/>
              <a:buChar char="•"/>
            </a:pPr>
            <a:r>
              <a:rPr lang="en-US" sz="1100" dirty="0">
                <a:hlinkClick r:id="rId6">
                  <a:extLst>
                    <a:ext uri="{A12FA001-AC4F-418D-AE19-62706E023703}">
                      <ahyp:hlinkClr xmlns:ahyp="http://schemas.microsoft.com/office/drawing/2018/hyperlinkcolor" val="tx"/>
                    </a:ext>
                  </a:extLst>
                </a:hlinkClick>
              </a:rPr>
              <a:t>https://blogs.gnome.org/hughsie/2018/08/17/nvme-firmware-i-need-your-data/</a:t>
            </a:r>
            <a:endParaRPr lang="en-US" sz="1100" dirty="0"/>
          </a:p>
          <a:p>
            <a:pPr marL="643459" lvl="1" indent="-342900">
              <a:buFont typeface="Arial" panose="020B0604020202020204" pitchFamily="34" charset="0"/>
              <a:buChar char="•"/>
            </a:pPr>
            <a:r>
              <a:rPr lang="en-US" sz="1100" dirty="0">
                <a:hlinkClick r:id="rId7">
                  <a:extLst>
                    <a:ext uri="{A12FA001-AC4F-418D-AE19-62706E023703}">
                      <ahyp:hlinkClr xmlns:ahyp="http://schemas.microsoft.com/office/drawing/2018/hyperlinkcolor" val="tx"/>
                    </a:ext>
                  </a:extLst>
                </a:hlinkClick>
              </a:rPr>
              <a:t>https://lore.kernel.org/patchwork/patch/1072774/</a:t>
            </a:r>
            <a:endParaRPr lang="en-US" sz="1100" dirty="0"/>
          </a:p>
          <a:p>
            <a:pPr marL="643459" lvl="1" indent="-342900">
              <a:buFont typeface="Arial" panose="020B0604020202020204" pitchFamily="34" charset="0"/>
              <a:buChar char="•"/>
            </a:pPr>
            <a:r>
              <a:rPr lang="en-US" sz="1100" dirty="0">
                <a:hlinkClick r:id="rId8">
                  <a:extLst>
                    <a:ext uri="{A12FA001-AC4F-418D-AE19-62706E023703}">
                      <ahyp:hlinkClr xmlns:ahyp="http://schemas.microsoft.com/office/drawing/2018/hyperlinkcolor" val="tx"/>
                    </a:ext>
                  </a:extLst>
                </a:hlinkClick>
              </a:rPr>
              <a:t>https://manpages.debian.org/testing/nvme-cli/nvme.1.en.html</a:t>
            </a:r>
            <a:endParaRPr lang="en-US" sz="1100" dirty="0"/>
          </a:p>
          <a:p>
            <a:pPr marL="643459" lvl="1" indent="-342900">
              <a:buFont typeface="Arial" panose="020B0604020202020204" pitchFamily="34" charset="0"/>
              <a:buChar char="•"/>
            </a:pPr>
            <a:r>
              <a:rPr lang="en-US" sz="1100" dirty="0">
                <a:hlinkClick r:id="rId9">
                  <a:extLst>
                    <a:ext uri="{A12FA001-AC4F-418D-AE19-62706E023703}">
                      <ahyp:hlinkClr xmlns:ahyp="http://schemas.microsoft.com/office/drawing/2018/hyperlinkcolor" val="tx"/>
                    </a:ext>
                  </a:extLst>
                </a:hlinkClick>
              </a:rPr>
              <a:t>https://blocksandfiles.com/2019/08/02/burlywood-ssds-customised-workloadssd/</a:t>
            </a:r>
            <a:endParaRPr lang="en-US" sz="1100" dirty="0"/>
          </a:p>
          <a:p>
            <a:pPr marL="643459" lvl="1" indent="-342900">
              <a:buFont typeface="Arial" panose="020B0604020202020204" pitchFamily="34" charset="0"/>
              <a:buChar char="•"/>
            </a:pPr>
            <a:r>
              <a:rPr lang="en-US" sz="1100" dirty="0">
                <a:hlinkClick r:id="rId10">
                  <a:extLst>
                    <a:ext uri="{A12FA001-AC4F-418D-AE19-62706E023703}">
                      <ahyp:hlinkClr xmlns:ahyp="http://schemas.microsoft.com/office/drawing/2018/hyperlinkcolor" val="tx"/>
                    </a:ext>
                  </a:extLst>
                </a:hlinkClick>
              </a:rPr>
              <a:t>https://blogs.vmware.com/virtualblocks/2018/08/20/nvme-readiness-part-three/</a:t>
            </a:r>
            <a:endParaRPr lang="en-US" sz="1100" dirty="0"/>
          </a:p>
          <a:p>
            <a:pPr marL="643459" lvl="1" indent="-342900">
              <a:buFont typeface="Arial" panose="020B0604020202020204" pitchFamily="34" charset="0"/>
              <a:buChar char="•"/>
            </a:pPr>
            <a:r>
              <a:rPr lang="en-US" sz="1100" dirty="0">
                <a:hlinkClick r:id="rId11">
                  <a:extLst>
                    <a:ext uri="{A12FA001-AC4F-418D-AE19-62706E023703}">
                      <ahyp:hlinkClr xmlns:ahyp="http://schemas.microsoft.com/office/drawing/2018/hyperlinkcolor" val="tx"/>
                    </a:ext>
                  </a:extLst>
                </a:hlinkClick>
              </a:rPr>
              <a:t>https://www.supermicro.com/en/solutions/srsd</a:t>
            </a:r>
            <a:endParaRPr lang="en-US" sz="1100" dirty="0"/>
          </a:p>
          <a:p>
            <a:pPr marL="643459" lvl="1" indent="-342900">
              <a:buFont typeface="Arial" panose="020B0604020202020204" pitchFamily="34" charset="0"/>
              <a:buChar char="•"/>
            </a:pPr>
            <a:r>
              <a:rPr lang="en-US" sz="1100" dirty="0">
                <a:hlinkClick r:id="rId12">
                  <a:extLst>
                    <a:ext uri="{A12FA001-AC4F-418D-AE19-62706E023703}">
                      <ahyp:hlinkClr xmlns:ahyp="http://schemas.microsoft.com/office/drawing/2018/hyperlinkcolor" val="tx"/>
                    </a:ext>
                  </a:extLst>
                </a:hlinkClick>
              </a:rPr>
              <a:t>https://eric-keller.github.io/thesis/OliverMichel-dissertation_4_2019.pdf</a:t>
            </a:r>
            <a:endParaRPr lang="en-US" sz="1100" dirty="0"/>
          </a:p>
          <a:p>
            <a:pPr marL="643459" lvl="1" indent="-342900">
              <a:buFont typeface="Arial" panose="020B0604020202020204" pitchFamily="34" charset="0"/>
              <a:buChar char="•"/>
            </a:pPr>
            <a:r>
              <a:rPr lang="en-US" sz="1100" dirty="0">
                <a:hlinkClick r:id="rId13">
                  <a:extLst>
                    <a:ext uri="{A12FA001-AC4F-418D-AE19-62706E023703}">
                      <ahyp:hlinkClr xmlns:ahyp="http://schemas.microsoft.com/office/drawing/2018/hyperlinkcolor" val="tx"/>
                    </a:ext>
                  </a:extLst>
                </a:hlinkClick>
              </a:rPr>
              <a:t>https://arxiv.org/pdf/1803.07244.pdf</a:t>
            </a:r>
            <a:endParaRPr lang="en-US" sz="1100" dirty="0"/>
          </a:p>
        </p:txBody>
      </p:sp>
      <p:sp>
        <p:nvSpPr>
          <p:cNvPr id="4" name="Slide Number Placeholder 3">
            <a:extLst>
              <a:ext uri="{FF2B5EF4-FFF2-40B4-BE49-F238E27FC236}">
                <a16:creationId xmlns:a16="http://schemas.microsoft.com/office/drawing/2014/main" id="{5A52EA7F-C90C-4BC0-A6C4-00A205929117}"/>
              </a:ext>
            </a:extLst>
          </p:cNvPr>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43</a:t>
            </a:fld>
            <a:endParaRPr lang="en-US" dirty="0"/>
          </a:p>
        </p:txBody>
      </p:sp>
      <p:sp>
        <p:nvSpPr>
          <p:cNvPr id="5" name="Content Placeholder 2">
            <a:extLst>
              <a:ext uri="{FF2B5EF4-FFF2-40B4-BE49-F238E27FC236}">
                <a16:creationId xmlns:a16="http://schemas.microsoft.com/office/drawing/2014/main" id="{CDB1573C-B9EF-4B53-8F33-0F0E6B391017}"/>
              </a:ext>
            </a:extLst>
          </p:cNvPr>
          <p:cNvSpPr txBox="1">
            <a:spLocks/>
          </p:cNvSpPr>
          <p:nvPr/>
        </p:nvSpPr>
        <p:spPr>
          <a:xfrm>
            <a:off x="6259346" y="195944"/>
            <a:ext cx="5320938" cy="6039393"/>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Arial" panose="020B0604020202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Arial" panose="020B0604020202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Arial" panose="020B0604020202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Arial" panose="020B0604020202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400" dirty="0"/>
              <a:t>Git</a:t>
            </a:r>
          </a:p>
          <a:p>
            <a:pPr marL="643459" lvl="1" indent="-342900">
              <a:buFont typeface="Arial" panose="020B0604020202020204" pitchFamily="34" charset="0"/>
              <a:buChar char="•"/>
            </a:pPr>
            <a:r>
              <a:rPr lang="en-US" sz="1400" dirty="0">
                <a:hlinkClick r:id="rId14">
                  <a:extLst>
                    <a:ext uri="{A12FA001-AC4F-418D-AE19-62706E023703}">
                      <ahyp:hlinkClr xmlns:ahyp="http://schemas.microsoft.com/office/drawing/2018/hyperlinkcolor" val="tx"/>
                    </a:ext>
                  </a:extLst>
                </a:hlinkClick>
              </a:rPr>
              <a:t>https://review.gerrithub.io/c/spdk/spdk/+/425191/</a:t>
            </a:r>
            <a:endParaRPr lang="en-US" sz="1400" dirty="0"/>
          </a:p>
          <a:p>
            <a:pPr marL="643459" lvl="1" indent="-342900">
              <a:buFont typeface="Arial" panose="020B0604020202020204" pitchFamily="34" charset="0"/>
              <a:buChar char="•"/>
            </a:pPr>
            <a:r>
              <a:rPr lang="en-US" sz="1400" dirty="0">
                <a:hlinkClick r:id="rId15">
                  <a:extLst>
                    <a:ext uri="{A12FA001-AC4F-418D-AE19-62706E023703}">
                      <ahyp:hlinkClr xmlns:ahyp="http://schemas.microsoft.com/office/drawing/2018/hyperlinkcolor" val="tx"/>
                    </a:ext>
                  </a:extLst>
                </a:hlinkClick>
              </a:rPr>
              <a:t>https://github.com/linux-nvme/nvme-cli</a:t>
            </a:r>
            <a:endParaRPr lang="en-US" sz="1400" dirty="0"/>
          </a:p>
          <a:p>
            <a:pPr marL="643459" lvl="1" indent="-342900">
              <a:buFont typeface="Arial" panose="020B0604020202020204" pitchFamily="34" charset="0"/>
              <a:buChar char="•"/>
            </a:pPr>
            <a:r>
              <a:rPr lang="en-US" sz="1400" dirty="0"/>
              <a:t>Matrix Profile, Prediction, Dynamic Point, and Optimizations</a:t>
            </a:r>
          </a:p>
          <a:p>
            <a:pPr lvl="1" indent="0">
              <a:buNone/>
            </a:pPr>
            <a:r>
              <a:rPr lang="en-US" sz="1400" dirty="0"/>
              <a:t>Extra</a:t>
            </a:r>
          </a:p>
          <a:p>
            <a:pPr marL="643459" lvl="1" indent="-342900">
              <a:buFont typeface="Arial" panose="020B0604020202020204" pitchFamily="34" charset="0"/>
              <a:buChar char="•"/>
            </a:pPr>
            <a:r>
              <a:rPr lang="en-US" sz="1400" dirty="0">
                <a:hlinkClick r:id="rId16">
                  <a:extLst>
                    <a:ext uri="{A12FA001-AC4F-418D-AE19-62706E023703}">
                      <ahyp:hlinkClr xmlns:ahyp="http://schemas.microsoft.com/office/drawing/2018/hyperlinkcolor" val="tx"/>
                    </a:ext>
                  </a:extLst>
                </a:hlinkClick>
              </a:rPr>
              <a:t>http://files.opencompute.org/</a:t>
            </a:r>
            <a:r>
              <a:rPr lang="en-US" sz="1400" dirty="0" err="1">
                <a:hlinkClick r:id="rId16">
                  <a:extLst>
                    <a:ext uri="{A12FA001-AC4F-418D-AE19-62706E023703}">
                      <ahyp:hlinkClr xmlns:ahyp="http://schemas.microsoft.com/office/drawing/2018/hyperlinkcolor" val="tx"/>
                    </a:ext>
                  </a:extLst>
                </a:hlinkClick>
              </a:rPr>
              <a:t>oc</a:t>
            </a:r>
            <a:r>
              <a:rPr lang="en-US" sz="1400" dirty="0">
                <a:hlinkClick r:id="rId16">
                  <a:extLst>
                    <a:ext uri="{A12FA001-AC4F-418D-AE19-62706E023703}">
                      <ahyp:hlinkClr xmlns:ahyp="http://schemas.microsoft.com/office/drawing/2018/hyperlinkcolor" val="tx"/>
                    </a:ext>
                  </a:extLst>
                </a:hlinkClick>
              </a:rPr>
              <a:t>/</a:t>
            </a:r>
            <a:r>
              <a:rPr lang="en-US" sz="1400" dirty="0" err="1">
                <a:hlinkClick r:id="rId16">
                  <a:extLst>
                    <a:ext uri="{A12FA001-AC4F-418D-AE19-62706E023703}">
                      <ahyp:hlinkClr xmlns:ahyp="http://schemas.microsoft.com/office/drawing/2018/hyperlinkcolor" val="tx"/>
                    </a:ext>
                  </a:extLst>
                </a:hlinkClick>
              </a:rPr>
              <a:t>public.php?service</a:t>
            </a:r>
            <a:r>
              <a:rPr lang="en-US" sz="1400" dirty="0">
                <a:hlinkClick r:id="rId16">
                  <a:extLst>
                    <a:ext uri="{A12FA001-AC4F-418D-AE19-62706E023703}">
                      <ahyp:hlinkClr xmlns:ahyp="http://schemas.microsoft.com/office/drawing/2018/hyperlinkcolor" val="tx"/>
                    </a:ext>
                  </a:extLst>
                </a:hlinkClick>
              </a:rPr>
              <a:t>=</a:t>
            </a:r>
            <a:r>
              <a:rPr lang="en-US" sz="1400" dirty="0" err="1">
                <a:hlinkClick r:id="rId16">
                  <a:extLst>
                    <a:ext uri="{A12FA001-AC4F-418D-AE19-62706E023703}">
                      <ahyp:hlinkClr xmlns:ahyp="http://schemas.microsoft.com/office/drawing/2018/hyperlinkcolor" val="tx"/>
                    </a:ext>
                  </a:extLst>
                </a:hlinkClick>
              </a:rPr>
              <a:t>files&amp;t</a:t>
            </a:r>
            <a:r>
              <a:rPr lang="en-US" sz="1400" dirty="0">
                <a:hlinkClick r:id="rId16">
                  <a:extLst>
                    <a:ext uri="{A12FA001-AC4F-418D-AE19-62706E023703}">
                      <ahyp:hlinkClr xmlns:ahyp="http://schemas.microsoft.com/office/drawing/2018/hyperlinkcolor" val="tx"/>
                    </a:ext>
                  </a:extLst>
                </a:hlinkClick>
              </a:rPr>
              <a:t>=3963328530485f6e5944ba7ce4d1f8e3&amp;download&amp;path=/OCP%20-%20Adding%20Analytical%20Behavioral%20Intelligence%20to%20the%20Block%20Storage%20Lay....pdf</a:t>
            </a:r>
            <a:r>
              <a:rPr lang="en-US" sz="1400" dirty="0"/>
              <a:t> </a:t>
            </a:r>
          </a:p>
          <a:p>
            <a:pPr marL="643459" lvl="1" indent="-342900">
              <a:buFont typeface="Arial" panose="020B0604020202020204" pitchFamily="34" charset="0"/>
              <a:buChar char="•"/>
            </a:pPr>
            <a:r>
              <a:rPr lang="en-US" sz="1400" dirty="0">
                <a:hlinkClick r:id="rId17">
                  <a:extLst>
                    <a:ext uri="{A12FA001-AC4F-418D-AE19-62706E023703}">
                      <ahyp:hlinkClr xmlns:ahyp="http://schemas.microsoft.com/office/drawing/2018/hyperlinkcolor" val="tx"/>
                    </a:ext>
                  </a:extLst>
                </a:hlinkClick>
              </a:rPr>
              <a:t>https://spdk.io/summit/us/2019/</a:t>
            </a:r>
            <a:endParaRPr lang="en-US" sz="1400" dirty="0"/>
          </a:p>
          <a:p>
            <a:pPr marL="643459" lvl="1" indent="-342900">
              <a:buFont typeface="Arial" panose="020B0604020202020204" pitchFamily="34" charset="0"/>
              <a:buChar char="•"/>
            </a:pPr>
            <a:r>
              <a:rPr lang="en-US" sz="1400" dirty="0">
                <a:hlinkClick r:id="rId18">
                  <a:extLst>
                    <a:ext uri="{A12FA001-AC4F-418D-AE19-62706E023703}">
                      <ahyp:hlinkClr xmlns:ahyp="http://schemas.microsoft.com/office/drawing/2018/hyperlinkcolor" val="tx"/>
                    </a:ext>
                  </a:extLst>
                </a:hlinkClick>
              </a:rPr>
              <a:t>https://www.cloudfest.com/wp-content/uploads/2018/03/01_Intel_CloudFest-Keynote-Das-Final.pdf?x86823</a:t>
            </a:r>
            <a:endParaRPr lang="en-US" sz="1400" dirty="0"/>
          </a:p>
        </p:txBody>
      </p:sp>
    </p:spTree>
    <p:extLst>
      <p:ext uri="{BB962C8B-B14F-4D97-AF65-F5344CB8AC3E}">
        <p14:creationId xmlns:p14="http://schemas.microsoft.com/office/powerpoint/2010/main" val="94714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E097E7-0D97-425D-939B-9D7E95667358}"/>
              </a:ext>
            </a:extLst>
          </p:cNvPr>
          <p:cNvSpPr>
            <a:spLocks noGrp="1"/>
          </p:cNvSpPr>
          <p:nvPr>
            <p:ph type="sldNum" sz="quarter" idx="12"/>
          </p:nvPr>
        </p:nvSpPr>
        <p:spPr/>
        <p:txBody>
          <a:bodyPr/>
          <a:lstStyle/>
          <a:p>
            <a:fld id="{EE2556C5-CE8C-6547-B838-EA80C61A4AF7}" type="slidenum">
              <a:rPr lang="en-US" smtClean="0"/>
              <a:pPr/>
              <a:t>44</a:t>
            </a:fld>
            <a:endParaRPr lang="en-US" dirty="0"/>
          </a:p>
        </p:txBody>
      </p:sp>
      <p:sp>
        <p:nvSpPr>
          <p:cNvPr id="3" name="Content Placeholder 2">
            <a:extLst>
              <a:ext uri="{FF2B5EF4-FFF2-40B4-BE49-F238E27FC236}">
                <a16:creationId xmlns:a16="http://schemas.microsoft.com/office/drawing/2014/main" id="{345FCD1B-D6A7-4C75-8B2F-5E774FC9B8FB}"/>
              </a:ext>
            </a:extLst>
          </p:cNvPr>
          <p:cNvSpPr>
            <a:spLocks noGrp="1"/>
          </p:cNvSpPr>
          <p:nvPr>
            <p:ph sz="half" idx="1"/>
          </p:nvPr>
        </p:nvSpPr>
        <p:spPr>
          <a:xfrm>
            <a:off x="375557" y="1069521"/>
            <a:ext cx="5119007" cy="5102680"/>
          </a:xfrm>
        </p:spPr>
        <p:txBody>
          <a:bodyPr/>
          <a:lstStyle/>
          <a:p>
            <a:pPr marL="457200" indent="-457200">
              <a:buFont typeface="+mj-lt"/>
              <a:buAutoNum type="arabicPeriod"/>
            </a:pPr>
            <a:r>
              <a:rPr lang="en-US" dirty="0"/>
              <a:t>Fault Code</a:t>
            </a:r>
          </a:p>
          <a:p>
            <a:pPr marL="757759" lvl="1" indent="-457200">
              <a:buFont typeface="+mj-lt"/>
              <a:buAutoNum type="alphaLcPeriod"/>
            </a:pPr>
            <a:r>
              <a:rPr lang="en-US" dirty="0"/>
              <a:t>Code decoded accurately</a:t>
            </a:r>
          </a:p>
          <a:p>
            <a:pPr marL="457200" indent="-457200">
              <a:buFont typeface="+mj-lt"/>
              <a:buAutoNum type="arabicPeriod"/>
            </a:pPr>
            <a:r>
              <a:rPr lang="en-US" dirty="0"/>
              <a:t>Data structures</a:t>
            </a:r>
          </a:p>
          <a:p>
            <a:pPr marL="757759" lvl="1" indent="-457200">
              <a:buFont typeface="+mj-lt"/>
              <a:buAutoNum type="alphaLcPeriod"/>
            </a:pPr>
            <a:r>
              <a:rPr lang="en-US" dirty="0"/>
              <a:t>Object(s), Data logs</a:t>
            </a:r>
          </a:p>
          <a:p>
            <a:pPr marL="457200" indent="-457200">
              <a:buFont typeface="+mj-lt"/>
              <a:buAutoNum type="arabicPeriod"/>
            </a:pPr>
            <a:r>
              <a:rPr lang="en-US" dirty="0"/>
              <a:t>Firmware Modules</a:t>
            </a:r>
          </a:p>
          <a:p>
            <a:pPr marL="757759" lvl="1" indent="-457200">
              <a:buFont typeface="+mj-lt"/>
              <a:buAutoNum type="alphaLcPeriod"/>
            </a:pPr>
            <a:r>
              <a:rPr lang="en-US" dirty="0"/>
              <a:t>Domains within the interactions</a:t>
            </a:r>
          </a:p>
          <a:p>
            <a:pPr marL="757759" lvl="1" indent="-457200">
              <a:buFont typeface="+mj-lt"/>
              <a:buAutoNum type="alphaLcPeriod"/>
            </a:pPr>
            <a:r>
              <a:rPr lang="en-US" dirty="0"/>
              <a:t>Intent</a:t>
            </a:r>
          </a:p>
          <a:p>
            <a:pPr marL="457200" indent="-457200">
              <a:buFont typeface="+mj-lt"/>
              <a:buAutoNum type="arabicPeriod"/>
            </a:pPr>
            <a:r>
              <a:rPr lang="en-US" dirty="0"/>
              <a:t>Known causes</a:t>
            </a:r>
          </a:p>
          <a:p>
            <a:pPr marL="757759" lvl="1" indent="-457200">
              <a:buFont typeface="+mj-lt"/>
              <a:buAutoNum type="alphaLcPeriod"/>
            </a:pPr>
            <a:r>
              <a:rPr lang="en-US" dirty="0"/>
              <a:t>Hypothesis</a:t>
            </a:r>
          </a:p>
        </p:txBody>
      </p:sp>
      <p:sp>
        <p:nvSpPr>
          <p:cNvPr id="4" name="Content Placeholder 3">
            <a:extLst>
              <a:ext uri="{FF2B5EF4-FFF2-40B4-BE49-F238E27FC236}">
                <a16:creationId xmlns:a16="http://schemas.microsoft.com/office/drawing/2014/main" id="{05FDFC9A-5B0B-4258-BEA1-836F202C96DA}"/>
              </a:ext>
            </a:extLst>
          </p:cNvPr>
          <p:cNvSpPr>
            <a:spLocks noGrp="1"/>
          </p:cNvSpPr>
          <p:nvPr>
            <p:ph sz="half" idx="13"/>
          </p:nvPr>
        </p:nvSpPr>
        <p:spPr>
          <a:xfrm>
            <a:off x="7082232" y="203847"/>
            <a:ext cx="5002990" cy="6228669"/>
          </a:xfrm>
        </p:spPr>
        <p:txBody>
          <a:bodyPr/>
          <a:lstStyle/>
          <a:p>
            <a:r>
              <a:rPr lang="en-US" sz="1600" b="1" dirty="0"/>
              <a:t>Turing test(s) of External Behavior(s)</a:t>
            </a:r>
          </a:p>
          <a:p>
            <a:pPr marL="457200" indent="-457200">
              <a:buFont typeface="+mj-lt"/>
              <a:buAutoNum type="arabicPeriod"/>
            </a:pPr>
            <a:r>
              <a:rPr lang="en-US" sz="1600" dirty="0"/>
              <a:t>Recognition of Data</a:t>
            </a:r>
          </a:p>
          <a:p>
            <a:pPr marL="457200" indent="-457200">
              <a:buFont typeface="+mj-lt"/>
              <a:buAutoNum type="arabicPeriod"/>
            </a:pPr>
            <a:r>
              <a:rPr lang="en-US" sz="1600" dirty="0"/>
              <a:t>Method(s) Selection from Handbook</a:t>
            </a:r>
          </a:p>
          <a:p>
            <a:pPr marL="757759" lvl="1" indent="-457200">
              <a:buFont typeface="+mj-lt"/>
              <a:buAutoNum type="alphaLcPeriod"/>
            </a:pPr>
            <a:r>
              <a:rPr lang="en-US" sz="1600" dirty="0"/>
              <a:t>Generic tasks – Data handling</a:t>
            </a:r>
          </a:p>
          <a:p>
            <a:pPr marL="757759" lvl="1" indent="-457200">
              <a:buFont typeface="+mj-lt"/>
              <a:buAutoNum type="alphaLcPeriod"/>
            </a:pPr>
            <a:r>
              <a:rPr lang="en-US" sz="1600" dirty="0"/>
              <a:t>Broad - Developer</a:t>
            </a:r>
          </a:p>
          <a:p>
            <a:pPr marL="757759" lvl="1" indent="-457200">
              <a:buFont typeface="+mj-lt"/>
              <a:buAutoNum type="alphaLcPeriod"/>
            </a:pPr>
            <a:r>
              <a:rPr lang="en-US" sz="1600" dirty="0"/>
              <a:t>Specific – Expert</a:t>
            </a:r>
          </a:p>
          <a:p>
            <a:pPr marL="457200" indent="-457200">
              <a:buFont typeface="+mj-lt"/>
              <a:buAutoNum type="arabicPeriod"/>
            </a:pPr>
            <a:r>
              <a:rPr lang="en-US" sz="1600" dirty="0"/>
              <a:t>Automated Reasoning</a:t>
            </a:r>
          </a:p>
          <a:p>
            <a:pPr marL="757759" lvl="1" indent="-457200">
              <a:buFont typeface="+mj-lt"/>
              <a:buAutoNum type="alphaLcPeriod"/>
            </a:pPr>
            <a:r>
              <a:rPr lang="en-US" sz="1600" dirty="0"/>
              <a:t>Aggregation of data</a:t>
            </a:r>
          </a:p>
          <a:p>
            <a:pPr marL="757759" lvl="1" indent="-457200">
              <a:buFont typeface="+mj-lt"/>
              <a:buAutoNum type="alphaLcPeriod"/>
            </a:pPr>
            <a:r>
              <a:rPr lang="en-US" sz="1600" dirty="0"/>
              <a:t>Rank ordering of fault(s) areas</a:t>
            </a:r>
          </a:p>
          <a:p>
            <a:pPr marL="757759" lvl="1" indent="-457200">
              <a:buFont typeface="+mj-lt"/>
              <a:buAutoNum type="alphaLcPeriod"/>
            </a:pPr>
            <a:r>
              <a:rPr lang="en-US" sz="1600" dirty="0"/>
              <a:t>Congruence, induction, contradiction assessments</a:t>
            </a:r>
          </a:p>
          <a:p>
            <a:pPr marL="457200" indent="-457200">
              <a:buFont typeface="+mj-lt"/>
              <a:buAutoNum type="arabicPeriod"/>
            </a:pPr>
            <a:r>
              <a:rPr lang="en-US" sz="1600" dirty="0"/>
              <a:t>ML Measures (Standard Technique(s) for field)</a:t>
            </a:r>
          </a:p>
          <a:p>
            <a:pPr marL="757759" lvl="1" indent="-457200">
              <a:buFont typeface="+mj-lt"/>
              <a:buAutoNum type="alphaLcPeriod"/>
            </a:pPr>
            <a:r>
              <a:rPr lang="en-US" sz="1600" dirty="0"/>
              <a:t>Precision, Recall, ROC curve</a:t>
            </a:r>
          </a:p>
        </p:txBody>
      </p:sp>
      <p:sp>
        <p:nvSpPr>
          <p:cNvPr id="5" name="Title 4">
            <a:extLst>
              <a:ext uri="{FF2B5EF4-FFF2-40B4-BE49-F238E27FC236}">
                <a16:creationId xmlns:a16="http://schemas.microsoft.com/office/drawing/2014/main" id="{B294CBBB-91BE-4C43-9F79-C4D682002E1F}"/>
              </a:ext>
            </a:extLst>
          </p:cNvPr>
          <p:cNvSpPr>
            <a:spLocks noGrp="1"/>
          </p:cNvSpPr>
          <p:nvPr>
            <p:ph type="title"/>
          </p:nvPr>
        </p:nvSpPr>
        <p:spPr>
          <a:xfrm>
            <a:off x="607484" y="411797"/>
            <a:ext cx="10972800" cy="657724"/>
          </a:xfrm>
        </p:spPr>
        <p:txBody>
          <a:bodyPr/>
          <a:lstStyle/>
          <a:p>
            <a:r>
              <a:rPr lang="en-US" dirty="0"/>
              <a:t>Evaluation(s) of MP for NSG</a:t>
            </a:r>
          </a:p>
        </p:txBody>
      </p:sp>
      <p:sp>
        <p:nvSpPr>
          <p:cNvPr id="7" name="Rectangle 6">
            <a:extLst>
              <a:ext uri="{FF2B5EF4-FFF2-40B4-BE49-F238E27FC236}">
                <a16:creationId xmlns:a16="http://schemas.microsoft.com/office/drawing/2014/main" id="{3972AB4C-FF4A-441A-96FF-861418AB9FAB}"/>
              </a:ext>
            </a:extLst>
          </p:cNvPr>
          <p:cNvSpPr/>
          <p:nvPr/>
        </p:nvSpPr>
        <p:spPr>
          <a:xfrm>
            <a:off x="643986" y="5963805"/>
            <a:ext cx="10972800" cy="461665"/>
          </a:xfrm>
          <a:prstGeom prst="rect">
            <a:avLst/>
          </a:prstGeom>
        </p:spPr>
        <p:txBody>
          <a:bodyPr wrap="square">
            <a:spAutoFit/>
          </a:bodyPr>
          <a:lstStyle/>
          <a:p>
            <a:r>
              <a:rPr lang="en-US" sz="800" dirty="0">
                <a:solidFill>
                  <a:schemeClr val="bg1"/>
                </a:solidFill>
              </a:rPr>
              <a:t>François </a:t>
            </a:r>
            <a:r>
              <a:rPr lang="en-US" sz="800" dirty="0" err="1">
                <a:solidFill>
                  <a:schemeClr val="bg1"/>
                </a:solidFill>
              </a:rPr>
              <a:t>Chollet</a:t>
            </a:r>
            <a:r>
              <a:rPr lang="en-US" sz="800" dirty="0">
                <a:solidFill>
                  <a:schemeClr val="bg1"/>
                </a:solidFill>
              </a:rPr>
              <a:t>. On the Measure of Intelligence. 2019. </a:t>
            </a:r>
            <a:r>
              <a:rPr lang="en-US" sz="800" dirty="0">
                <a:solidFill>
                  <a:schemeClr val="bg1"/>
                </a:solidFill>
                <a:hlinkClick r:id="rId3">
                  <a:extLst>
                    <a:ext uri="{A12FA001-AC4F-418D-AE19-62706E023703}">
                      <ahyp:hlinkClr xmlns:ahyp="http://schemas.microsoft.com/office/drawing/2018/hyperlinkcolor" val="tx"/>
                    </a:ext>
                  </a:extLst>
                </a:hlinkClick>
              </a:rPr>
              <a:t>https://arxiv.org/abs/1911.01547</a:t>
            </a:r>
            <a:r>
              <a:rPr lang="en-US" sz="800" dirty="0">
                <a:solidFill>
                  <a:schemeClr val="bg1"/>
                </a:solidFill>
              </a:rPr>
              <a:t> </a:t>
            </a:r>
            <a:br>
              <a:rPr lang="en-US" sz="800" dirty="0">
                <a:solidFill>
                  <a:schemeClr val="bg1"/>
                </a:solidFill>
              </a:rPr>
            </a:br>
            <a:r>
              <a:rPr lang="en-US" sz="800" dirty="0">
                <a:solidFill>
                  <a:schemeClr val="bg1"/>
                </a:solidFill>
                <a:hlinkClick r:id="rId4">
                  <a:extLst>
                    <a:ext uri="{A12FA001-AC4F-418D-AE19-62706E023703}">
                      <ahyp:hlinkClr xmlns:ahyp="http://schemas.microsoft.com/office/drawing/2018/hyperlinkcolor" val="tx"/>
                    </a:ext>
                  </a:extLst>
                </a:hlinkClick>
              </a:rPr>
              <a:t>https://developers.google.com/machine-learning/crash-course/classification/precision-and-recall</a:t>
            </a:r>
            <a:endParaRPr lang="en-US" sz="800" dirty="0">
              <a:solidFill>
                <a:schemeClr val="bg1"/>
              </a:solidFill>
            </a:endParaRPr>
          </a:p>
          <a:p>
            <a:r>
              <a:rPr lang="en-US" sz="800" dirty="0">
                <a:solidFill>
                  <a:schemeClr val="bg1"/>
                </a:solidFill>
                <a:hlinkClick r:id="rId5">
                  <a:extLst>
                    <a:ext uri="{A12FA001-AC4F-418D-AE19-62706E023703}">
                      <ahyp:hlinkClr xmlns:ahyp="http://schemas.microsoft.com/office/drawing/2018/hyperlinkcolor" val="tx"/>
                    </a:ext>
                  </a:extLst>
                </a:hlinkClick>
              </a:rPr>
              <a:t>https://developers.google.com/machine-learning/crash-course/classification/roc-and-auc</a:t>
            </a:r>
            <a:endParaRPr lang="en-US" sz="800" dirty="0">
              <a:solidFill>
                <a:schemeClr val="bg1"/>
              </a:solidFill>
            </a:endParaRPr>
          </a:p>
        </p:txBody>
      </p:sp>
    </p:spTree>
    <p:extLst>
      <p:ext uri="{BB962C8B-B14F-4D97-AF65-F5344CB8AC3E}">
        <p14:creationId xmlns:p14="http://schemas.microsoft.com/office/powerpoint/2010/main" val="24623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E1C8-74C3-447C-AD62-33C5DD26322C}"/>
              </a:ext>
            </a:extLst>
          </p:cNvPr>
          <p:cNvSpPr>
            <a:spLocks noGrp="1"/>
          </p:cNvSpPr>
          <p:nvPr>
            <p:ph type="title"/>
          </p:nvPr>
        </p:nvSpPr>
        <p:spPr/>
        <p:txBody>
          <a:bodyPr/>
          <a:lstStyle/>
          <a:p>
            <a:r>
              <a:rPr lang="en-US" dirty="0"/>
              <a:t>Data Control Measures</a:t>
            </a:r>
          </a:p>
        </p:txBody>
      </p:sp>
      <p:sp>
        <p:nvSpPr>
          <p:cNvPr id="3" name="Text Placeholder 2">
            <a:extLst>
              <a:ext uri="{FF2B5EF4-FFF2-40B4-BE49-F238E27FC236}">
                <a16:creationId xmlns:a16="http://schemas.microsoft.com/office/drawing/2014/main" id="{03AB2264-45F3-4EAF-A618-33BD3FAC7300}"/>
              </a:ext>
            </a:extLst>
          </p:cNvPr>
          <p:cNvSpPr>
            <a:spLocks noGrp="1"/>
          </p:cNvSpPr>
          <p:nvPr>
            <p:ph type="body" idx="1"/>
          </p:nvPr>
        </p:nvSpPr>
        <p:spPr/>
        <p:txBody>
          <a:bodyPr/>
          <a:lstStyle/>
          <a:p>
            <a:r>
              <a:rPr lang="en-US" dirty="0"/>
              <a:t>Methodology, best known method(s) (BKMs), and protocols.</a:t>
            </a:r>
          </a:p>
          <a:p>
            <a:r>
              <a:rPr lang="en-US" dirty="0"/>
              <a:t>In existence today, architected by Joe Tarango.</a:t>
            </a:r>
          </a:p>
          <a:p>
            <a:r>
              <a:rPr lang="en-US" dirty="0"/>
              <a:t>Documentation in Wiki page(s) and source code.</a:t>
            </a:r>
          </a:p>
        </p:txBody>
      </p:sp>
    </p:spTree>
    <p:extLst>
      <p:ext uri="{BB962C8B-B14F-4D97-AF65-F5344CB8AC3E}">
        <p14:creationId xmlns:p14="http://schemas.microsoft.com/office/powerpoint/2010/main" val="202497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Data Classification</a:t>
            </a:r>
          </a:p>
        </p:txBody>
      </p:sp>
      <p:sp>
        <p:nvSpPr>
          <p:cNvPr id="3" name="Content Placeholder 2"/>
          <p:cNvSpPr>
            <a:spLocks noGrp="1"/>
          </p:cNvSpPr>
          <p:nvPr>
            <p:ph idx="1"/>
          </p:nvPr>
        </p:nvSpPr>
        <p:spPr>
          <a:xfrm>
            <a:off x="609600" y="995939"/>
            <a:ext cx="6676479" cy="4812443"/>
          </a:xfrm>
        </p:spPr>
        <p:txBody>
          <a:bodyPr/>
          <a:lstStyle/>
          <a:p>
            <a:pPr>
              <a:spcBef>
                <a:spcPts val="0"/>
              </a:spcBef>
              <a:spcAft>
                <a:spcPts val="600"/>
              </a:spcAft>
            </a:pPr>
            <a:r>
              <a:rPr lang="en-US" sz="1100" dirty="0"/>
              <a:t>Guidelines - </a:t>
            </a:r>
            <a:r>
              <a:rPr lang="en-US" sz="1100" dirty="0">
                <a:hlinkClick r:id="rId2"/>
              </a:rPr>
              <a:t>https://employeecontent.intel.com/content/corp/infosec/policies.html</a:t>
            </a:r>
            <a:endParaRPr lang="en-US" sz="1100" dirty="0"/>
          </a:p>
          <a:p>
            <a:pPr>
              <a:spcBef>
                <a:spcPts val="0"/>
              </a:spcBef>
              <a:spcAft>
                <a:spcPts val="600"/>
              </a:spcAft>
            </a:pPr>
            <a:r>
              <a:rPr lang="en-US" sz="1100" dirty="0"/>
              <a:t>Documentation - tools\telemetry\documentation</a:t>
            </a:r>
          </a:p>
          <a:p>
            <a:pPr>
              <a:spcBef>
                <a:spcPts val="0"/>
              </a:spcBef>
              <a:spcAft>
                <a:spcPts val="600"/>
              </a:spcAft>
            </a:pPr>
            <a:r>
              <a:rPr lang="en-US" sz="1100" dirty="0"/>
              <a:t>Security Risk Types</a:t>
            </a:r>
          </a:p>
          <a:p>
            <a:pPr lvl="1">
              <a:spcBef>
                <a:spcPts val="0"/>
              </a:spcBef>
              <a:spcAft>
                <a:spcPts val="600"/>
              </a:spcAft>
            </a:pPr>
            <a:r>
              <a:rPr lang="en-US" sz="1100" dirty="0"/>
              <a:t>Data exposed to customers or the world.</a:t>
            </a:r>
          </a:p>
          <a:p>
            <a:pPr lvl="1">
              <a:spcBef>
                <a:spcPts val="0"/>
              </a:spcBef>
              <a:spcAft>
                <a:spcPts val="600"/>
              </a:spcAft>
            </a:pPr>
            <a:r>
              <a:rPr lang="en-US" sz="1100" dirty="0"/>
              <a:t>Sensitive data relates to Intel secret or IP not protected by patent</a:t>
            </a:r>
          </a:p>
          <a:p>
            <a:pPr>
              <a:spcBef>
                <a:spcPts val="0"/>
              </a:spcBef>
              <a:spcAft>
                <a:spcPts val="600"/>
              </a:spcAft>
            </a:pPr>
            <a:r>
              <a:rPr lang="en-US" sz="1100" dirty="0"/>
              <a:t>Data object explanation</a:t>
            </a:r>
          </a:p>
          <a:p>
            <a:pPr lvl="1">
              <a:spcBef>
                <a:spcPts val="0"/>
              </a:spcBef>
              <a:spcAft>
                <a:spcPts val="600"/>
              </a:spcAft>
            </a:pPr>
            <a:r>
              <a:rPr lang="en-US" sz="1100" dirty="0"/>
              <a:t>Each data structure should have a brief for the entire item and each element will need to be explained. </a:t>
            </a:r>
          </a:p>
          <a:p>
            <a:pPr lvl="1">
              <a:spcBef>
                <a:spcPts val="0"/>
              </a:spcBef>
              <a:spcAft>
                <a:spcPts val="600"/>
              </a:spcAft>
            </a:pPr>
            <a:r>
              <a:rPr lang="en-US" sz="1100" dirty="0"/>
              <a:t>We need to list the units for each of the items with the base number I.E. base 2, base 10 mathematics, seconds.</a:t>
            </a:r>
          </a:p>
          <a:p>
            <a:pPr lvl="1">
              <a:spcBef>
                <a:spcPts val="0"/>
              </a:spcBef>
              <a:spcAft>
                <a:spcPts val="600"/>
              </a:spcAft>
            </a:pPr>
            <a:r>
              <a:rPr lang="en-US" sz="1100" dirty="0"/>
              <a:t>Persistence type as defined by </a:t>
            </a:r>
            <a:r>
              <a:rPr lang="en-US" sz="1100" dirty="0" err="1"/>
              <a:t>ePersistence</a:t>
            </a:r>
            <a:r>
              <a:rPr lang="en-US" sz="1100" dirty="0"/>
              <a:t> in </a:t>
            </a:r>
            <a:r>
              <a:rPr lang="en-US" sz="1100" dirty="0" err="1"/>
              <a:t>datacontrol.h</a:t>
            </a:r>
            <a:r>
              <a:rPr lang="en-US" sz="1100" dirty="0"/>
              <a:t> I.E. constant, critical, </a:t>
            </a:r>
            <a:r>
              <a:rPr lang="en-US" sz="1100" dirty="0" err="1"/>
              <a:t>lossly</a:t>
            </a:r>
            <a:r>
              <a:rPr lang="en-US" sz="1100" dirty="0"/>
              <a:t>, reconstructed, etc.</a:t>
            </a:r>
          </a:p>
          <a:p>
            <a:pPr>
              <a:spcBef>
                <a:spcPts val="0"/>
              </a:spcBef>
              <a:spcAft>
                <a:spcPts val="600"/>
              </a:spcAft>
            </a:pPr>
            <a:r>
              <a:rPr lang="en-US" sz="1100" dirty="0"/>
              <a:t>NSG specific security context information</a:t>
            </a:r>
          </a:p>
          <a:p>
            <a:pPr lvl="1">
              <a:spcBef>
                <a:spcPts val="0"/>
              </a:spcBef>
              <a:spcAft>
                <a:spcPts val="600"/>
              </a:spcAft>
            </a:pPr>
            <a:r>
              <a:rPr lang="en-US" sz="1100" dirty="0"/>
              <a:t>Security context information for the RNG/DRBG data.  This includes ANY of the entropy data, DRBG internal data structures, etc.</a:t>
            </a:r>
          </a:p>
          <a:p>
            <a:pPr lvl="1">
              <a:spcBef>
                <a:spcPts val="0"/>
              </a:spcBef>
              <a:spcAft>
                <a:spcPts val="600"/>
              </a:spcAft>
            </a:pPr>
            <a:r>
              <a:rPr lang="en-US" sz="1100" dirty="0"/>
              <a:t>Any of the firmware implemented algorithms such as CTR-DRBG</a:t>
            </a:r>
          </a:p>
          <a:p>
            <a:pPr lvl="1">
              <a:spcBef>
                <a:spcPts val="0"/>
              </a:spcBef>
              <a:spcAft>
                <a:spcPts val="600"/>
              </a:spcAft>
            </a:pPr>
            <a:r>
              <a:rPr lang="en-US" sz="1100" dirty="0"/>
              <a:t>Any structure containing a user data payload with relation to admin commands, specifically security send a receive</a:t>
            </a:r>
          </a:p>
          <a:p>
            <a:pPr lvl="2">
              <a:spcBef>
                <a:spcPts val="0"/>
              </a:spcBef>
              <a:spcAft>
                <a:spcPts val="600"/>
              </a:spcAft>
            </a:pPr>
            <a:r>
              <a:rPr lang="en-US" sz="1100" dirty="0"/>
              <a:t>I.E. DMT has an </a:t>
            </a:r>
            <a:r>
              <a:rPr lang="en-US" sz="1100" dirty="0" err="1"/>
              <a:t>scx</a:t>
            </a:r>
            <a:r>
              <a:rPr lang="en-US" sz="1100" dirty="0"/>
              <a:t> for SR so there the keys to the castle are there.</a:t>
            </a:r>
          </a:p>
          <a:p>
            <a:pPr lvl="1">
              <a:spcBef>
                <a:spcPts val="0"/>
              </a:spcBef>
              <a:spcAft>
                <a:spcPts val="600"/>
              </a:spcAft>
            </a:pPr>
            <a:endParaRPr lang="en-US" sz="1100" dirty="0"/>
          </a:p>
          <a:p>
            <a:pPr lvl="1">
              <a:spcBef>
                <a:spcPts val="0"/>
              </a:spcBef>
              <a:spcAft>
                <a:spcPts val="600"/>
              </a:spcAft>
            </a:pPr>
            <a:endParaRPr lang="en-US" sz="1100" b="1" dirty="0"/>
          </a:p>
        </p:txBody>
      </p:sp>
      <p:pic>
        <p:nvPicPr>
          <p:cNvPr id="4" name="Picture 3"/>
          <p:cNvPicPr>
            <a:picLocks noChangeAspect="1"/>
          </p:cNvPicPr>
          <p:nvPr/>
        </p:nvPicPr>
        <p:blipFill>
          <a:blip r:embed="rId3"/>
          <a:stretch>
            <a:fillRect/>
          </a:stretch>
        </p:blipFill>
        <p:spPr>
          <a:xfrm>
            <a:off x="7399293" y="4667028"/>
            <a:ext cx="4095896" cy="1141354"/>
          </a:xfrm>
          <a:prstGeom prst="rect">
            <a:avLst/>
          </a:prstGeom>
        </p:spPr>
      </p:pic>
      <p:sp>
        <p:nvSpPr>
          <p:cNvPr id="5" name="TextBox 4"/>
          <p:cNvSpPr txBox="1"/>
          <p:nvPr/>
        </p:nvSpPr>
        <p:spPr>
          <a:xfrm>
            <a:off x="4854735" y="5926573"/>
            <a:ext cx="7337265" cy="369332"/>
          </a:xfrm>
          <a:prstGeom prst="rect">
            <a:avLst/>
          </a:prstGeom>
          <a:noFill/>
        </p:spPr>
        <p:txBody>
          <a:bodyPr wrap="none" rtlCol="0">
            <a:spAutoFit/>
          </a:bodyPr>
          <a:lstStyle/>
          <a:p>
            <a:r>
              <a:rPr lang="en-US" sz="1800" dirty="0">
                <a:solidFill>
                  <a:schemeClr val="bg1"/>
                </a:solidFill>
                <a:hlinkClick r:id="rId4">
                  <a:extLst>
                    <a:ext uri="{A12FA001-AC4F-418D-AE19-62706E023703}">
                      <ahyp:hlinkClr xmlns:ahyp="http://schemas.microsoft.com/office/drawing/2018/hyperlinkcolor" val="tx"/>
                    </a:ext>
                  </a:extLst>
                </a:hlinkClick>
              </a:rPr>
              <a:t>https://employeecontent.intel.com/content/corp/infosec/home.html</a:t>
            </a:r>
            <a:endParaRPr lang="en-US" sz="1800" dirty="0">
              <a:solidFill>
                <a:schemeClr val="bg1"/>
              </a:solidFill>
            </a:endParaRPr>
          </a:p>
        </p:txBody>
      </p:sp>
      <p:sp>
        <p:nvSpPr>
          <p:cNvPr id="7" name="Rectangle 6">
            <a:extLst>
              <a:ext uri="{FF2B5EF4-FFF2-40B4-BE49-F238E27FC236}">
                <a16:creationId xmlns:a16="http://schemas.microsoft.com/office/drawing/2014/main" id="{6542B118-0CC6-4776-9A6F-3ADDFD9C3569}"/>
              </a:ext>
            </a:extLst>
          </p:cNvPr>
          <p:cNvSpPr/>
          <p:nvPr/>
        </p:nvSpPr>
        <p:spPr>
          <a:xfrm>
            <a:off x="7911210" y="992627"/>
            <a:ext cx="3754670" cy="2231380"/>
          </a:xfrm>
          <a:prstGeom prst="rect">
            <a:avLst/>
          </a:prstGeom>
        </p:spPr>
        <p:txBody>
          <a:bodyPr wrap="square">
            <a:spAutoFit/>
          </a:bodyPr>
          <a:lstStyle/>
          <a:p>
            <a:pPr lvl="0">
              <a:spcAft>
                <a:spcPts val="600"/>
              </a:spcAft>
            </a:pPr>
            <a:r>
              <a:rPr lang="en-US" sz="1100" dirty="0">
                <a:solidFill>
                  <a:prstClr val="white"/>
                </a:solidFill>
                <a:cs typeface="Arial" panose="020B0604020202020204" pitchFamily="34" charset="0"/>
              </a:rPr>
              <a:t>All key material data structures related to:</a:t>
            </a:r>
          </a:p>
          <a:p>
            <a:pPr marL="300559" lvl="1" indent="-300559">
              <a:spcAft>
                <a:spcPts val="600"/>
              </a:spcAft>
              <a:buFont typeface="Wingdings" charset="2"/>
              <a:buChar char="§"/>
            </a:pPr>
            <a:r>
              <a:rPr lang="en-US" sz="1100" dirty="0">
                <a:solidFill>
                  <a:prstClr val="white"/>
                </a:solidFill>
                <a:cs typeface="Arial" panose="020B0604020202020204" pitchFamily="34" charset="0"/>
              </a:rPr>
              <a:t>Fuse data containing things like the root key</a:t>
            </a:r>
          </a:p>
          <a:p>
            <a:pPr marL="300559" lvl="1" indent="-300559">
              <a:spcAft>
                <a:spcPts val="600"/>
              </a:spcAft>
              <a:buFont typeface="Wingdings" charset="2"/>
              <a:buChar char="§"/>
            </a:pPr>
            <a:r>
              <a:rPr lang="en-US" sz="1100" dirty="0">
                <a:solidFill>
                  <a:prstClr val="white"/>
                </a:solidFill>
                <a:cs typeface="Arial" panose="020B0604020202020204" pitchFamily="34" charset="0"/>
              </a:rPr>
              <a:t>PSID</a:t>
            </a:r>
          </a:p>
          <a:p>
            <a:pPr marL="300559" lvl="1" indent="-300559">
              <a:spcAft>
                <a:spcPts val="600"/>
              </a:spcAft>
              <a:buFont typeface="Wingdings" charset="2"/>
              <a:buChar char="§"/>
            </a:pPr>
            <a:r>
              <a:rPr lang="en-US" sz="1100" dirty="0">
                <a:solidFill>
                  <a:prstClr val="white"/>
                </a:solidFill>
                <a:cs typeface="Arial" panose="020B0604020202020204" pitchFamily="34" charset="0"/>
              </a:rPr>
              <a:t>Opal Passwords</a:t>
            </a:r>
          </a:p>
          <a:p>
            <a:pPr marL="300559" lvl="1" indent="-300559">
              <a:spcAft>
                <a:spcPts val="600"/>
              </a:spcAft>
              <a:buFont typeface="Wingdings" charset="2"/>
              <a:buChar char="§"/>
            </a:pPr>
            <a:r>
              <a:rPr lang="en-US" sz="1100" dirty="0">
                <a:solidFill>
                  <a:prstClr val="white"/>
                </a:solidFill>
                <a:cs typeface="Arial" panose="020B0604020202020204" pitchFamily="34" charset="0"/>
              </a:rPr>
              <a:t>UART passwords</a:t>
            </a:r>
          </a:p>
          <a:p>
            <a:pPr marL="300559" lvl="1" indent="-300559">
              <a:spcAft>
                <a:spcPts val="600"/>
              </a:spcAft>
              <a:buFont typeface="Wingdings" charset="2"/>
              <a:buChar char="§"/>
            </a:pPr>
            <a:r>
              <a:rPr lang="en-US" sz="1100" dirty="0">
                <a:solidFill>
                  <a:prstClr val="white"/>
                </a:solidFill>
                <a:cs typeface="Arial" panose="020B0604020202020204" pitchFamily="34" charset="0"/>
              </a:rPr>
              <a:t>TCG technology family (Opal, </a:t>
            </a:r>
            <a:r>
              <a:rPr lang="en-US" sz="1100" dirty="0" err="1">
                <a:solidFill>
                  <a:prstClr val="white"/>
                </a:solidFill>
                <a:cs typeface="Arial" panose="020B0604020202020204" pitchFamily="34" charset="0"/>
              </a:rPr>
              <a:t>eSSC</a:t>
            </a:r>
            <a:r>
              <a:rPr lang="en-US" sz="1100" dirty="0">
                <a:solidFill>
                  <a:prstClr val="white"/>
                </a:solidFill>
                <a:cs typeface="Arial" panose="020B0604020202020204" pitchFamily="34" charset="0"/>
              </a:rPr>
              <a:t>, Pyrite, etc.)</a:t>
            </a:r>
          </a:p>
          <a:p>
            <a:pPr marL="300559" lvl="1" indent="-300559">
              <a:spcAft>
                <a:spcPts val="600"/>
              </a:spcAft>
              <a:buFont typeface="Wingdings" charset="2"/>
              <a:buChar char="§"/>
            </a:pPr>
            <a:r>
              <a:rPr lang="en-US" sz="1100" dirty="0">
                <a:solidFill>
                  <a:prstClr val="white"/>
                </a:solidFill>
                <a:cs typeface="Arial" panose="020B0604020202020204" pitchFamily="34" charset="0"/>
              </a:rPr>
              <a:t>ATA security</a:t>
            </a:r>
          </a:p>
          <a:p>
            <a:pPr marL="300559" lvl="1" indent="-300559">
              <a:spcAft>
                <a:spcPts val="600"/>
              </a:spcAft>
              <a:buFont typeface="Wingdings" charset="2"/>
              <a:buChar char="§"/>
            </a:pPr>
            <a:r>
              <a:rPr lang="en-US" sz="1100" dirty="0">
                <a:solidFill>
                  <a:prstClr val="white"/>
                </a:solidFill>
                <a:cs typeface="Arial" panose="020B0604020202020204" pitchFamily="34" charset="0"/>
              </a:rPr>
              <a:t>Ephemeral keys</a:t>
            </a:r>
          </a:p>
          <a:p>
            <a:pPr marL="300559" lvl="1" indent="-300559">
              <a:spcAft>
                <a:spcPts val="600"/>
              </a:spcAft>
              <a:buFont typeface="Wingdings" charset="2"/>
              <a:buChar char="§"/>
            </a:pPr>
            <a:r>
              <a:rPr lang="en-US" sz="1100" dirty="0">
                <a:solidFill>
                  <a:prstClr val="white"/>
                </a:solidFill>
                <a:cs typeface="Arial" panose="020B0604020202020204" pitchFamily="34" charset="0"/>
              </a:rPr>
              <a:t>Plaintext keys in DRAM</a:t>
            </a:r>
          </a:p>
        </p:txBody>
      </p:sp>
    </p:spTree>
    <p:extLst>
      <p:ext uri="{BB962C8B-B14F-4D97-AF65-F5344CB8AC3E}">
        <p14:creationId xmlns:p14="http://schemas.microsoft.com/office/powerpoint/2010/main" val="123973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Data Addition Control Process</a:t>
            </a:r>
          </a:p>
        </p:txBody>
      </p:sp>
      <p:sp>
        <p:nvSpPr>
          <p:cNvPr id="3" name="Content Placeholder 2"/>
          <p:cNvSpPr>
            <a:spLocks noGrp="1"/>
          </p:cNvSpPr>
          <p:nvPr>
            <p:ph idx="1"/>
          </p:nvPr>
        </p:nvSpPr>
        <p:spPr>
          <a:xfrm>
            <a:off x="609600" y="941388"/>
            <a:ext cx="10972800" cy="5083329"/>
          </a:xfrm>
        </p:spPr>
        <p:txBody>
          <a:bodyPr/>
          <a:lstStyle/>
          <a:p>
            <a:pPr marL="400050">
              <a:spcBef>
                <a:spcPts val="0"/>
              </a:spcBef>
              <a:spcAft>
                <a:spcPts val="600"/>
              </a:spcAft>
              <a:buFont typeface="+mj-lt"/>
              <a:buAutoNum type="arabicPeriod"/>
            </a:pPr>
            <a:r>
              <a:rPr lang="en-US" sz="1400" dirty="0"/>
              <a:t>Review Security Guidelines for Data Control</a:t>
            </a:r>
          </a:p>
          <a:p>
            <a:pPr marL="857250" lvl="1" indent="-342900">
              <a:spcBef>
                <a:spcPts val="0"/>
              </a:spcBef>
              <a:spcAft>
                <a:spcPts val="600"/>
              </a:spcAft>
              <a:buFont typeface="+mj-lt"/>
              <a:buAutoNum type="alphaLcParenR"/>
            </a:pPr>
            <a:r>
              <a:rPr lang="en-US" sz="1400" dirty="0"/>
              <a:t>Determine if the data meets the guidelines</a:t>
            </a:r>
          </a:p>
          <a:p>
            <a:pPr marL="400050">
              <a:spcBef>
                <a:spcPts val="0"/>
              </a:spcBef>
              <a:spcAft>
                <a:spcPts val="600"/>
              </a:spcAft>
              <a:buFont typeface="+mj-lt"/>
              <a:buAutoNum type="arabicPeriod"/>
            </a:pPr>
            <a:r>
              <a:rPr lang="en-US" sz="1400" dirty="0"/>
              <a:t>Contact: Jim Baca, Randal Eike, Joe Tarango, </a:t>
            </a:r>
            <a:r>
              <a:rPr lang="en-US" sz="1400" dirty="0" err="1"/>
              <a:t>Gamil</a:t>
            </a:r>
            <a:r>
              <a:rPr lang="en-US" sz="1400" dirty="0"/>
              <a:t> Cain</a:t>
            </a:r>
          </a:p>
          <a:p>
            <a:pPr marL="400050">
              <a:spcBef>
                <a:spcPts val="0"/>
              </a:spcBef>
              <a:spcAft>
                <a:spcPts val="600"/>
              </a:spcAft>
              <a:buFont typeface="+mj-lt"/>
              <a:buAutoNum type="arabicPeriod"/>
            </a:pPr>
            <a:r>
              <a:rPr lang="en-US" sz="1400" dirty="0"/>
              <a:t>Schedule Telemetry Working Group Meeting</a:t>
            </a:r>
          </a:p>
          <a:p>
            <a:pPr marL="400050">
              <a:spcBef>
                <a:spcPts val="0"/>
              </a:spcBef>
              <a:spcAft>
                <a:spcPts val="600"/>
              </a:spcAft>
              <a:buFont typeface="+mj-lt"/>
              <a:buAutoNum type="arabicPeriod"/>
            </a:pPr>
            <a:r>
              <a:rPr lang="en-US" sz="1400" dirty="0"/>
              <a:t>Presentation</a:t>
            </a:r>
          </a:p>
          <a:p>
            <a:pPr marL="857250" lvl="1" indent="-342900">
              <a:spcBef>
                <a:spcPts val="0"/>
              </a:spcBef>
              <a:spcAft>
                <a:spcPts val="600"/>
              </a:spcAft>
              <a:buFont typeface="+mj-lt"/>
              <a:buAutoNum type="alphaLcParenR"/>
            </a:pPr>
            <a:r>
              <a:rPr lang="en-US" sz="1400" dirty="0"/>
              <a:t>Usage Development and/or Business requisite</a:t>
            </a:r>
          </a:p>
          <a:p>
            <a:pPr marL="857250" lvl="1" indent="-342900">
              <a:spcBef>
                <a:spcPts val="0"/>
              </a:spcBef>
              <a:spcAft>
                <a:spcPts val="600"/>
              </a:spcAft>
              <a:buFont typeface="+mj-lt"/>
              <a:buAutoNum type="alphaLcParenR"/>
            </a:pPr>
            <a:r>
              <a:rPr lang="en-US" sz="1400" dirty="0"/>
              <a:t>Review Control/Data Flow (C/DFG) and Data of the Object Desired</a:t>
            </a:r>
          </a:p>
          <a:p>
            <a:pPr marL="857250" lvl="1" indent="-342900">
              <a:spcBef>
                <a:spcPts val="0"/>
              </a:spcBef>
              <a:spcAft>
                <a:spcPts val="600"/>
              </a:spcAft>
              <a:buFont typeface="+mj-lt"/>
              <a:buAutoNum type="alphaLcParenR"/>
            </a:pPr>
            <a:r>
              <a:rPr lang="en-US" sz="1400" dirty="0"/>
              <a:t>Showcase the usage and impact</a:t>
            </a:r>
          </a:p>
          <a:p>
            <a:pPr marL="857250" lvl="1" indent="-342900">
              <a:spcBef>
                <a:spcPts val="0"/>
              </a:spcBef>
              <a:spcAft>
                <a:spcPts val="600"/>
              </a:spcAft>
              <a:buFont typeface="+mj-lt"/>
              <a:buAutoNum type="alphaLcParenR"/>
            </a:pPr>
            <a:r>
              <a:rPr lang="en-US" sz="1400" dirty="0"/>
              <a:t>Provide urgency of deployment and stakeholders</a:t>
            </a:r>
          </a:p>
          <a:p>
            <a:pPr marL="857250" lvl="1" indent="-342900">
              <a:spcBef>
                <a:spcPts val="0"/>
              </a:spcBef>
              <a:spcAft>
                <a:spcPts val="600"/>
              </a:spcAft>
              <a:buFont typeface="+mj-lt"/>
              <a:buAutoNum type="alphaLcParenR"/>
            </a:pPr>
            <a:r>
              <a:rPr lang="en-US" sz="1400" dirty="0"/>
              <a:t>Timeline for internal and/or external release</a:t>
            </a:r>
          </a:p>
          <a:p>
            <a:pPr marL="857250" lvl="1" indent="-342900">
              <a:spcBef>
                <a:spcPts val="0"/>
              </a:spcBef>
              <a:spcAft>
                <a:spcPts val="600"/>
              </a:spcAft>
              <a:buFont typeface="+mj-lt"/>
              <a:buAutoNum type="alphaLcParenR"/>
            </a:pPr>
            <a:r>
              <a:rPr lang="en-US" sz="1400" dirty="0"/>
              <a:t>Domain Reviewers</a:t>
            </a:r>
          </a:p>
          <a:p>
            <a:pPr marL="400050">
              <a:spcBef>
                <a:spcPts val="0"/>
              </a:spcBef>
              <a:spcAft>
                <a:spcPts val="600"/>
              </a:spcAft>
              <a:buFont typeface="+mj-lt"/>
              <a:buAutoNum type="arabicPeriod"/>
            </a:pPr>
            <a:r>
              <a:rPr lang="en-US" sz="1400" dirty="0"/>
              <a:t>Allocate </a:t>
            </a:r>
            <a:r>
              <a:rPr lang="en-US" sz="1400" dirty="0" err="1"/>
              <a:t>eUID</a:t>
            </a:r>
            <a:r>
              <a:rPr lang="en-US" sz="1400" dirty="0"/>
              <a:t> to Sync Across products</a:t>
            </a:r>
          </a:p>
          <a:p>
            <a:pPr marL="400050">
              <a:spcBef>
                <a:spcPts val="0"/>
              </a:spcBef>
              <a:spcAft>
                <a:spcPts val="600"/>
              </a:spcAft>
              <a:buFont typeface="+mj-lt"/>
              <a:buAutoNum type="arabicPeriod"/>
            </a:pPr>
            <a:r>
              <a:rPr lang="en-US" sz="1400" dirty="0"/>
              <a:t>Verify telemetry swim lane functionality and auto generation parser functionality with trackable tidbits link</a:t>
            </a:r>
          </a:p>
          <a:p>
            <a:pPr marL="400050">
              <a:spcBef>
                <a:spcPts val="0"/>
              </a:spcBef>
              <a:spcAft>
                <a:spcPts val="600"/>
              </a:spcAft>
              <a:buFont typeface="+mj-lt"/>
              <a:buAutoNum type="arabicPeriod"/>
            </a:pPr>
            <a:r>
              <a:rPr lang="en-US" sz="1400" dirty="0"/>
              <a:t>Allocate Time</a:t>
            </a:r>
          </a:p>
          <a:p>
            <a:pPr marL="800100" lvl="1">
              <a:spcBef>
                <a:spcPts val="0"/>
              </a:spcBef>
              <a:spcAft>
                <a:spcPts val="600"/>
              </a:spcAft>
              <a:buFont typeface="+mj-lt"/>
              <a:buAutoNum type="arabicPeriod"/>
            </a:pPr>
            <a:r>
              <a:rPr lang="en-US" sz="1400" dirty="0"/>
              <a:t>Live code review</a:t>
            </a:r>
          </a:p>
          <a:p>
            <a:pPr marL="800100" lvl="1">
              <a:spcBef>
                <a:spcPts val="0"/>
              </a:spcBef>
              <a:spcAft>
                <a:spcPts val="600"/>
              </a:spcAft>
              <a:buFont typeface="+mj-lt"/>
              <a:buAutoNum type="arabicPeriod"/>
            </a:pPr>
            <a:r>
              <a:rPr lang="en-US" sz="1400" dirty="0"/>
              <a:t>Data extraction demonstration by walking through the C/DFG code path in Debugger</a:t>
            </a:r>
          </a:p>
          <a:p>
            <a:pPr marL="400050">
              <a:spcBef>
                <a:spcPts val="0"/>
              </a:spcBef>
              <a:spcAft>
                <a:spcPts val="600"/>
              </a:spcAft>
              <a:buFont typeface="+mj-lt"/>
              <a:buAutoNum type="arabicPeriod"/>
            </a:pPr>
            <a:r>
              <a:rPr lang="en-US" sz="1400" dirty="0"/>
              <a:t>Request Code Promotion</a:t>
            </a:r>
          </a:p>
          <a:p>
            <a:pPr marL="400050">
              <a:spcBef>
                <a:spcPts val="0"/>
              </a:spcBef>
              <a:spcAft>
                <a:spcPts val="600"/>
              </a:spcAft>
              <a:buFont typeface="+mj-lt"/>
              <a:buAutoNum type="arabicPeriod"/>
            </a:pPr>
            <a:r>
              <a:rPr lang="en-US" sz="1400" dirty="0"/>
              <a:t>Once code pushed, dispatch notification to stakeholders</a:t>
            </a:r>
          </a:p>
        </p:txBody>
      </p:sp>
    </p:spTree>
    <p:extLst>
      <p:ext uri="{BB962C8B-B14F-4D97-AF65-F5344CB8AC3E}">
        <p14:creationId xmlns:p14="http://schemas.microsoft.com/office/powerpoint/2010/main" val="394740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Audit Process</a:t>
            </a:r>
          </a:p>
        </p:txBody>
      </p:sp>
      <p:sp>
        <p:nvSpPr>
          <p:cNvPr id="3" name="Content Placeholder 2"/>
          <p:cNvSpPr>
            <a:spLocks noGrp="1"/>
          </p:cNvSpPr>
          <p:nvPr>
            <p:ph idx="1"/>
          </p:nvPr>
        </p:nvSpPr>
        <p:spPr>
          <a:xfrm>
            <a:off x="609600" y="1124071"/>
            <a:ext cx="10972800" cy="4900646"/>
          </a:xfrm>
        </p:spPr>
        <p:txBody>
          <a:bodyPr/>
          <a:lstStyle/>
          <a:p>
            <a:r>
              <a:rPr lang="en-US" sz="2000" dirty="0"/>
              <a:t>Data Extraction</a:t>
            </a:r>
          </a:p>
          <a:p>
            <a:pPr lvl="1"/>
            <a:r>
              <a:rPr lang="en-US" sz="2000" dirty="0"/>
              <a:t>Method to access command to gather all secure data bytes and definitions</a:t>
            </a:r>
          </a:p>
          <a:p>
            <a:r>
              <a:rPr lang="en-US" sz="2000" dirty="0"/>
              <a:t>Similarity Search Audit Verification</a:t>
            </a:r>
          </a:p>
          <a:p>
            <a:pPr lvl="1"/>
            <a:r>
              <a:rPr lang="en-US" sz="2000" dirty="0"/>
              <a:t>All pairs compare of object bytes of secure data sets to telemetry payloads</a:t>
            </a:r>
          </a:p>
          <a:p>
            <a:pPr lvl="1"/>
            <a:r>
              <a:rPr lang="en-US" sz="2000" dirty="0"/>
              <a:t>Input: All security Data, Telemetry</a:t>
            </a:r>
          </a:p>
          <a:p>
            <a:pPr lvl="1"/>
            <a:r>
              <a:rPr lang="en-US" sz="2000" dirty="0"/>
              <a:t>Output: Grade of likely-hood we have leaked information</a:t>
            </a:r>
          </a:p>
          <a:p>
            <a:r>
              <a:rPr lang="en-US" sz="2000" dirty="0" err="1"/>
              <a:t>ConVal</a:t>
            </a:r>
            <a:endParaRPr lang="en-US" sz="2000" dirty="0"/>
          </a:p>
          <a:p>
            <a:pPr lvl="1"/>
            <a:r>
              <a:rPr lang="en-US" sz="2000" dirty="0"/>
              <a:t>Each product executes a swim lane to verify content does not escape</a:t>
            </a:r>
          </a:p>
          <a:p>
            <a:r>
              <a:rPr lang="en-US" sz="2000" dirty="0"/>
              <a:t>Release Checkpoint</a:t>
            </a:r>
          </a:p>
          <a:p>
            <a:pPr lvl="1"/>
            <a:r>
              <a:rPr lang="en-US" sz="2000" dirty="0"/>
              <a:t>Review detections over configuration similar require DRB presentation from product security lead to domain forum.</a:t>
            </a:r>
          </a:p>
          <a:p>
            <a:pPr lvl="1"/>
            <a:endParaRPr lang="en-US" sz="2000" dirty="0"/>
          </a:p>
          <a:p>
            <a:endParaRPr lang="en-US" sz="2000" dirty="0"/>
          </a:p>
        </p:txBody>
      </p:sp>
    </p:spTree>
    <p:extLst>
      <p:ext uri="{BB962C8B-B14F-4D97-AF65-F5344CB8AC3E}">
        <p14:creationId xmlns:p14="http://schemas.microsoft.com/office/powerpoint/2010/main" val="257524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Data Addition Control Process</a:t>
            </a:r>
          </a:p>
        </p:txBody>
      </p:sp>
      <p:sp>
        <p:nvSpPr>
          <p:cNvPr id="3" name="Content Placeholder 2"/>
          <p:cNvSpPr>
            <a:spLocks noGrp="1"/>
          </p:cNvSpPr>
          <p:nvPr>
            <p:ph idx="1"/>
          </p:nvPr>
        </p:nvSpPr>
        <p:spPr>
          <a:xfrm>
            <a:off x="609600" y="941388"/>
            <a:ext cx="10972800" cy="5083329"/>
          </a:xfrm>
        </p:spPr>
        <p:txBody>
          <a:bodyPr/>
          <a:lstStyle/>
          <a:p>
            <a:pPr marL="400050">
              <a:spcBef>
                <a:spcPts val="0"/>
              </a:spcBef>
              <a:buFont typeface="+mj-lt"/>
              <a:buAutoNum type="arabicPeriod"/>
            </a:pPr>
            <a:r>
              <a:rPr lang="en-US" sz="1800" dirty="0"/>
              <a:t>Review Security Guidelines for Data Control</a:t>
            </a:r>
          </a:p>
          <a:p>
            <a:pPr marL="857250" lvl="1" indent="-342900">
              <a:spcBef>
                <a:spcPts val="0"/>
              </a:spcBef>
              <a:buFont typeface="+mj-lt"/>
              <a:buAutoNum type="alphaLcParenR"/>
            </a:pPr>
            <a:r>
              <a:rPr lang="en-US" sz="1800" dirty="0"/>
              <a:t>Determine if the data meets the guidelines</a:t>
            </a:r>
          </a:p>
          <a:p>
            <a:pPr marL="400050">
              <a:spcBef>
                <a:spcPts val="0"/>
              </a:spcBef>
              <a:buFont typeface="+mj-lt"/>
              <a:buAutoNum type="arabicPeriod"/>
            </a:pPr>
            <a:r>
              <a:rPr lang="en-US" sz="1800" dirty="0"/>
              <a:t>Contact: Jim Baca, Randal Eike, Joe Tarango, </a:t>
            </a:r>
            <a:r>
              <a:rPr lang="en-US" sz="1800" dirty="0" err="1"/>
              <a:t>Gamil</a:t>
            </a:r>
            <a:r>
              <a:rPr lang="en-US" sz="1800" dirty="0"/>
              <a:t> Cain</a:t>
            </a:r>
          </a:p>
          <a:p>
            <a:pPr marL="400050">
              <a:spcBef>
                <a:spcPts val="0"/>
              </a:spcBef>
              <a:buFont typeface="+mj-lt"/>
              <a:buAutoNum type="arabicPeriod"/>
            </a:pPr>
            <a:r>
              <a:rPr lang="en-US" sz="1800" dirty="0"/>
              <a:t>Schedule Telemetry Working Group Meeting</a:t>
            </a:r>
          </a:p>
          <a:p>
            <a:pPr marL="400050">
              <a:spcBef>
                <a:spcPts val="0"/>
              </a:spcBef>
              <a:buFont typeface="+mj-lt"/>
              <a:buAutoNum type="arabicPeriod"/>
            </a:pPr>
            <a:r>
              <a:rPr lang="en-US" sz="1800" dirty="0"/>
              <a:t>Presentation</a:t>
            </a:r>
          </a:p>
          <a:p>
            <a:pPr marL="857250" lvl="1" indent="-342900">
              <a:spcBef>
                <a:spcPts val="0"/>
              </a:spcBef>
              <a:buFont typeface="+mj-lt"/>
              <a:buAutoNum type="alphaLcParenR"/>
            </a:pPr>
            <a:r>
              <a:rPr lang="en-US" sz="1800" dirty="0"/>
              <a:t>Usage Development and/or Business requisite</a:t>
            </a:r>
          </a:p>
          <a:p>
            <a:pPr marL="857250" lvl="1" indent="-342900">
              <a:spcBef>
                <a:spcPts val="0"/>
              </a:spcBef>
              <a:buFont typeface="+mj-lt"/>
              <a:buAutoNum type="alphaLcParenR"/>
            </a:pPr>
            <a:r>
              <a:rPr lang="en-US" sz="1800" dirty="0"/>
              <a:t>Review Control/Data Flow (C/DFG) and Data of the Object Desired</a:t>
            </a:r>
          </a:p>
          <a:p>
            <a:pPr marL="857250" lvl="1" indent="-342900">
              <a:spcBef>
                <a:spcPts val="0"/>
              </a:spcBef>
              <a:buFont typeface="+mj-lt"/>
              <a:buAutoNum type="alphaLcParenR"/>
            </a:pPr>
            <a:r>
              <a:rPr lang="en-US" sz="1800" dirty="0"/>
              <a:t>Showcase the usage and impact</a:t>
            </a:r>
          </a:p>
          <a:p>
            <a:pPr marL="857250" lvl="1" indent="-342900">
              <a:spcBef>
                <a:spcPts val="0"/>
              </a:spcBef>
              <a:buFont typeface="+mj-lt"/>
              <a:buAutoNum type="alphaLcParenR"/>
            </a:pPr>
            <a:r>
              <a:rPr lang="en-US" sz="1800" dirty="0"/>
              <a:t>Provide urgency of deployment and stakeholders</a:t>
            </a:r>
          </a:p>
          <a:p>
            <a:pPr marL="857250" lvl="1" indent="-342900">
              <a:spcBef>
                <a:spcPts val="0"/>
              </a:spcBef>
              <a:buFont typeface="+mj-lt"/>
              <a:buAutoNum type="alphaLcParenR"/>
            </a:pPr>
            <a:r>
              <a:rPr lang="en-US" sz="1800" dirty="0"/>
              <a:t>Timeline for internal and/or external release</a:t>
            </a:r>
          </a:p>
          <a:p>
            <a:pPr marL="857250" lvl="1" indent="-342900">
              <a:spcBef>
                <a:spcPts val="0"/>
              </a:spcBef>
              <a:buFont typeface="+mj-lt"/>
              <a:buAutoNum type="alphaLcParenR"/>
            </a:pPr>
            <a:r>
              <a:rPr lang="en-US" sz="1800" dirty="0"/>
              <a:t>Domain Reviewers</a:t>
            </a:r>
          </a:p>
          <a:p>
            <a:pPr marL="400050">
              <a:spcBef>
                <a:spcPts val="0"/>
              </a:spcBef>
              <a:buFont typeface="+mj-lt"/>
              <a:buAutoNum type="arabicPeriod"/>
            </a:pPr>
            <a:r>
              <a:rPr lang="en-US" sz="1800" dirty="0"/>
              <a:t>Allocate </a:t>
            </a:r>
            <a:r>
              <a:rPr lang="en-US" sz="1800" dirty="0" err="1"/>
              <a:t>eUID</a:t>
            </a:r>
            <a:r>
              <a:rPr lang="en-US" sz="1800" dirty="0"/>
              <a:t> to Sync Across products</a:t>
            </a:r>
          </a:p>
          <a:p>
            <a:pPr marL="400050">
              <a:spcBef>
                <a:spcPts val="0"/>
              </a:spcBef>
              <a:buFont typeface="+mj-lt"/>
              <a:buAutoNum type="arabicPeriod"/>
            </a:pPr>
            <a:r>
              <a:rPr lang="en-US" sz="1800" dirty="0"/>
              <a:t>Verify telemetry swim lane functionality and auto generation parser functionality with trackable tidbits link</a:t>
            </a:r>
          </a:p>
          <a:p>
            <a:pPr marL="400050">
              <a:spcBef>
                <a:spcPts val="0"/>
              </a:spcBef>
              <a:buFont typeface="+mj-lt"/>
              <a:buAutoNum type="arabicPeriod"/>
            </a:pPr>
            <a:r>
              <a:rPr lang="en-US" sz="1800" dirty="0"/>
              <a:t>Allocate Time</a:t>
            </a:r>
          </a:p>
          <a:p>
            <a:pPr marL="800100" lvl="1">
              <a:spcBef>
                <a:spcPts val="0"/>
              </a:spcBef>
              <a:buFont typeface="+mj-lt"/>
              <a:buAutoNum type="arabicPeriod"/>
            </a:pPr>
            <a:r>
              <a:rPr lang="en-US" sz="1800" dirty="0"/>
              <a:t>Live code review</a:t>
            </a:r>
          </a:p>
          <a:p>
            <a:pPr marL="800100" lvl="1">
              <a:spcBef>
                <a:spcPts val="0"/>
              </a:spcBef>
              <a:buFont typeface="+mj-lt"/>
              <a:buAutoNum type="arabicPeriod"/>
            </a:pPr>
            <a:r>
              <a:rPr lang="en-US" sz="1800" dirty="0"/>
              <a:t>Data extraction demonstration by walking through the C/DFG code path in Debugger</a:t>
            </a:r>
          </a:p>
          <a:p>
            <a:pPr marL="400050">
              <a:spcBef>
                <a:spcPts val="0"/>
              </a:spcBef>
              <a:buFont typeface="+mj-lt"/>
              <a:buAutoNum type="arabicPeriod"/>
            </a:pPr>
            <a:r>
              <a:rPr lang="en-US" sz="1800" dirty="0"/>
              <a:t>Request Code Promotion</a:t>
            </a:r>
          </a:p>
          <a:p>
            <a:pPr marL="400050">
              <a:spcBef>
                <a:spcPts val="0"/>
              </a:spcBef>
              <a:buFont typeface="+mj-lt"/>
              <a:buAutoNum type="arabicPeriod"/>
            </a:pPr>
            <a:r>
              <a:rPr lang="en-US" sz="1800" dirty="0"/>
              <a:t>Once code pushed, dispatch notification to stakeholders</a:t>
            </a:r>
          </a:p>
        </p:txBody>
      </p:sp>
    </p:spTree>
    <p:extLst>
      <p:ext uri="{BB962C8B-B14F-4D97-AF65-F5344CB8AC3E}">
        <p14:creationId xmlns:p14="http://schemas.microsoft.com/office/powerpoint/2010/main" val="89543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a:xfrm>
            <a:off x="9141364" y="6431214"/>
            <a:ext cx="2844800" cy="365125"/>
          </a:xfrm>
        </p:spPr>
        <p:txBody>
          <a:bodyPr/>
          <a:lstStyle/>
          <a:p>
            <a:fld id="{EE2556C5-CE8C-6547-B838-EA80C61A4AF7}" type="slidenum">
              <a:rPr lang="en-US" smtClean="0"/>
              <a:pPr/>
              <a:t>5</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00297" y="220201"/>
            <a:ext cx="10972800" cy="1158240"/>
          </a:xfrm>
        </p:spPr>
        <p:txBody>
          <a:bodyPr/>
          <a:lstStyle/>
          <a:p>
            <a:r>
              <a:rPr lang="en-US" sz="3300" dirty="0"/>
              <a:t>Environment Observation and Hypothesis </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500297" y="881142"/>
            <a:ext cx="11186768" cy="2687966"/>
          </a:xfrm>
        </p:spPr>
        <p:txBody>
          <a:bodyPr/>
          <a:lstStyle/>
          <a:p>
            <a:pPr>
              <a:spcBef>
                <a:spcPts val="0"/>
              </a:spcBef>
              <a:spcAft>
                <a:spcPts val="600"/>
              </a:spcAft>
            </a:pPr>
            <a:r>
              <a:rPr lang="en-US" sz="2800" dirty="0"/>
              <a:t>Observation</a:t>
            </a:r>
          </a:p>
          <a:p>
            <a:pPr marL="342900" indent="-342900">
              <a:spcBef>
                <a:spcPts val="0"/>
              </a:spcBef>
              <a:spcAft>
                <a:spcPts val="1200"/>
              </a:spcAft>
              <a:buFont typeface="Arial" panose="020B0604020202020204" pitchFamily="34" charset="0"/>
              <a:buChar char="•"/>
            </a:pPr>
            <a:r>
              <a:rPr lang="en-US" dirty="0"/>
              <a:t>We are people, resource, and time constrained for BU expectations</a:t>
            </a:r>
          </a:p>
          <a:p>
            <a:pPr>
              <a:spcBef>
                <a:spcPts val="0"/>
              </a:spcBef>
              <a:spcAft>
                <a:spcPts val="1200"/>
              </a:spcAft>
            </a:pPr>
            <a:endParaRPr lang="en-US" dirty="0"/>
          </a:p>
          <a:p>
            <a:pPr>
              <a:spcBef>
                <a:spcPts val="0"/>
              </a:spcBef>
              <a:spcAft>
                <a:spcPts val="1200"/>
              </a:spcAft>
            </a:pPr>
            <a:r>
              <a:rPr lang="en-US" sz="2800" dirty="0"/>
              <a:t>Hypothesis</a:t>
            </a:r>
          </a:p>
          <a:p>
            <a:pPr marL="643459" lvl="1" indent="-342900">
              <a:spcBef>
                <a:spcPts val="0"/>
              </a:spcBef>
              <a:spcAft>
                <a:spcPts val="1200"/>
              </a:spcAft>
              <a:buFont typeface="Arial" panose="020B0604020202020204" pitchFamily="34" charset="0"/>
              <a:buChar char="•"/>
            </a:pPr>
            <a:r>
              <a:rPr lang="en-US" dirty="0"/>
              <a:t>We can amplify our expert(s) capabilities and influence through automation</a:t>
            </a:r>
          </a:p>
        </p:txBody>
      </p:sp>
      <p:pic>
        <p:nvPicPr>
          <p:cNvPr id="5" name="Graphic 4" descr="Bug">
            <a:extLst>
              <a:ext uri="{FF2B5EF4-FFF2-40B4-BE49-F238E27FC236}">
                <a16:creationId xmlns:a16="http://schemas.microsoft.com/office/drawing/2014/main" id="{821FB3EB-6CB6-46E8-8850-2BA8CC665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60184" y="5194539"/>
            <a:ext cx="679938" cy="679938"/>
          </a:xfrm>
          <a:prstGeom prst="rect">
            <a:avLst/>
          </a:prstGeom>
        </p:spPr>
      </p:pic>
      <p:pic>
        <p:nvPicPr>
          <p:cNvPr id="6" name="Graphic 5" descr="Confused person">
            <a:extLst>
              <a:ext uri="{FF2B5EF4-FFF2-40B4-BE49-F238E27FC236}">
                <a16:creationId xmlns:a16="http://schemas.microsoft.com/office/drawing/2014/main" id="{F142B238-5061-48CE-AB24-8798B3159F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3099" y="5123342"/>
            <a:ext cx="914400" cy="914400"/>
          </a:xfrm>
          <a:prstGeom prst="rect">
            <a:avLst/>
          </a:prstGeom>
        </p:spPr>
      </p:pic>
      <p:pic>
        <p:nvPicPr>
          <p:cNvPr id="7" name="Graphic 6" descr="Workflow">
            <a:extLst>
              <a:ext uri="{FF2B5EF4-FFF2-40B4-BE49-F238E27FC236}">
                <a16:creationId xmlns:a16="http://schemas.microsoft.com/office/drawing/2014/main" id="{F0BD0669-FB34-43FE-834F-94FB86E11E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3574" y="5140745"/>
            <a:ext cx="914400" cy="914400"/>
          </a:xfrm>
          <a:prstGeom prst="rect">
            <a:avLst/>
          </a:prstGeom>
        </p:spPr>
      </p:pic>
      <p:pic>
        <p:nvPicPr>
          <p:cNvPr id="8" name="Graphic 7" descr="Open book">
            <a:extLst>
              <a:ext uri="{FF2B5EF4-FFF2-40B4-BE49-F238E27FC236}">
                <a16:creationId xmlns:a16="http://schemas.microsoft.com/office/drawing/2014/main" id="{37F73AA9-D7ED-4D64-B178-94141EB1AE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1586" y="5086156"/>
            <a:ext cx="914400" cy="914400"/>
          </a:xfrm>
          <a:prstGeom prst="rect">
            <a:avLst/>
          </a:prstGeom>
        </p:spPr>
      </p:pic>
      <p:pic>
        <p:nvPicPr>
          <p:cNvPr id="9" name="Graphic 8" descr="Books">
            <a:extLst>
              <a:ext uri="{FF2B5EF4-FFF2-40B4-BE49-F238E27FC236}">
                <a16:creationId xmlns:a16="http://schemas.microsoft.com/office/drawing/2014/main" id="{97409B07-826D-4996-98FA-3C35E88BDE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90951" y="5090733"/>
            <a:ext cx="914400" cy="914400"/>
          </a:xfrm>
          <a:prstGeom prst="rect">
            <a:avLst/>
          </a:prstGeom>
        </p:spPr>
      </p:pic>
      <p:pic>
        <p:nvPicPr>
          <p:cNvPr id="10" name="Graphic 9" descr="Customer review RTL">
            <a:extLst>
              <a:ext uri="{FF2B5EF4-FFF2-40B4-BE49-F238E27FC236}">
                <a16:creationId xmlns:a16="http://schemas.microsoft.com/office/drawing/2014/main" id="{B38E00A1-4F80-4A10-B0E1-56CB103F90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48427" y="5029369"/>
            <a:ext cx="914400" cy="914400"/>
          </a:xfrm>
          <a:prstGeom prst="rect">
            <a:avLst/>
          </a:prstGeom>
        </p:spPr>
      </p:pic>
      <p:pic>
        <p:nvPicPr>
          <p:cNvPr id="11" name="Graphic 10" descr="Questions">
            <a:extLst>
              <a:ext uri="{FF2B5EF4-FFF2-40B4-BE49-F238E27FC236}">
                <a16:creationId xmlns:a16="http://schemas.microsoft.com/office/drawing/2014/main" id="{A0FDDA3F-B1B6-4FEC-B3AC-B70B18977A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88803" y="5077308"/>
            <a:ext cx="914400" cy="914400"/>
          </a:xfrm>
          <a:prstGeom prst="rect">
            <a:avLst/>
          </a:prstGeom>
        </p:spPr>
      </p:pic>
      <p:pic>
        <p:nvPicPr>
          <p:cNvPr id="12" name="Graphic 11" descr="Scientist">
            <a:extLst>
              <a:ext uri="{FF2B5EF4-FFF2-40B4-BE49-F238E27FC236}">
                <a16:creationId xmlns:a16="http://schemas.microsoft.com/office/drawing/2014/main" id="{6CCE5BB9-F2E3-4745-910D-DC4497CA51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74369" y="5042502"/>
            <a:ext cx="914400" cy="914400"/>
          </a:xfrm>
          <a:prstGeom prst="rect">
            <a:avLst/>
          </a:prstGeom>
        </p:spPr>
      </p:pic>
      <p:pic>
        <p:nvPicPr>
          <p:cNvPr id="13" name="Graphic 12" descr="Bug spray">
            <a:extLst>
              <a:ext uri="{FF2B5EF4-FFF2-40B4-BE49-F238E27FC236}">
                <a16:creationId xmlns:a16="http://schemas.microsoft.com/office/drawing/2014/main" id="{D1801CC8-DAA9-45D2-BDB3-C06AAEA4999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3516456">
            <a:off x="8919685" y="4827944"/>
            <a:ext cx="914400" cy="914400"/>
          </a:xfrm>
          <a:prstGeom prst="rect">
            <a:avLst/>
          </a:prstGeom>
        </p:spPr>
      </p:pic>
      <p:pic>
        <p:nvPicPr>
          <p:cNvPr id="14" name="Graphic 13" descr="Disk">
            <a:extLst>
              <a:ext uri="{FF2B5EF4-FFF2-40B4-BE49-F238E27FC236}">
                <a16:creationId xmlns:a16="http://schemas.microsoft.com/office/drawing/2014/main" id="{98CB687F-AB1E-4ACA-B5F4-0047FC54D17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06714" y="5276735"/>
            <a:ext cx="723821" cy="723821"/>
          </a:xfrm>
          <a:prstGeom prst="rect">
            <a:avLst/>
          </a:prstGeom>
        </p:spPr>
      </p:pic>
      <p:pic>
        <p:nvPicPr>
          <p:cNvPr id="15" name="Graphic 14" descr="Robot">
            <a:extLst>
              <a:ext uri="{FF2B5EF4-FFF2-40B4-BE49-F238E27FC236}">
                <a16:creationId xmlns:a16="http://schemas.microsoft.com/office/drawing/2014/main" id="{831F8E9C-C1D9-485E-9116-8BD4AD077F2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90951" y="4128102"/>
            <a:ext cx="914400" cy="914400"/>
          </a:xfrm>
          <a:prstGeom prst="rect">
            <a:avLst/>
          </a:prstGeom>
        </p:spPr>
      </p:pic>
      <p:pic>
        <p:nvPicPr>
          <p:cNvPr id="16" name="Graphic 15" descr="Bullseye">
            <a:extLst>
              <a:ext uri="{FF2B5EF4-FFF2-40B4-BE49-F238E27FC236}">
                <a16:creationId xmlns:a16="http://schemas.microsoft.com/office/drawing/2014/main" id="{5E070DA2-5CD0-4745-8A7D-42D44FB0D31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649475" y="5164325"/>
            <a:ext cx="619034" cy="619034"/>
          </a:xfrm>
          <a:prstGeom prst="rect">
            <a:avLst/>
          </a:prstGeom>
        </p:spPr>
      </p:pic>
      <p:pic>
        <p:nvPicPr>
          <p:cNvPr id="17" name="Graphic 16" descr="Thumbs up sign">
            <a:extLst>
              <a:ext uri="{FF2B5EF4-FFF2-40B4-BE49-F238E27FC236}">
                <a16:creationId xmlns:a16="http://schemas.microsoft.com/office/drawing/2014/main" id="{BF32667F-60C4-4D43-B3FA-CC0913DBE74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10050" y="4996957"/>
            <a:ext cx="914400" cy="914400"/>
          </a:xfrm>
          <a:prstGeom prst="rect">
            <a:avLst/>
          </a:prstGeom>
        </p:spPr>
      </p:pic>
      <p:pic>
        <p:nvPicPr>
          <p:cNvPr id="18" name="Graphic 17" descr="Robot">
            <a:extLst>
              <a:ext uri="{FF2B5EF4-FFF2-40B4-BE49-F238E27FC236}">
                <a16:creationId xmlns:a16="http://schemas.microsoft.com/office/drawing/2014/main" id="{EA281730-28E8-4509-B03E-B1A556068AF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855031" y="4113243"/>
            <a:ext cx="914400" cy="914400"/>
          </a:xfrm>
          <a:prstGeom prst="rect">
            <a:avLst/>
          </a:prstGeom>
        </p:spPr>
      </p:pic>
      <p:pic>
        <p:nvPicPr>
          <p:cNvPr id="20" name="Graphic 19" descr="Robot">
            <a:extLst>
              <a:ext uri="{FF2B5EF4-FFF2-40B4-BE49-F238E27FC236}">
                <a16:creationId xmlns:a16="http://schemas.microsoft.com/office/drawing/2014/main" id="{D82E227F-1E2B-4C97-8E1A-5F3E04B242E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598240" y="4128102"/>
            <a:ext cx="914400" cy="914400"/>
          </a:xfrm>
          <a:prstGeom prst="rect">
            <a:avLst/>
          </a:prstGeom>
        </p:spPr>
      </p:pic>
      <p:sp>
        <p:nvSpPr>
          <p:cNvPr id="22" name="TextBox 21">
            <a:extLst>
              <a:ext uri="{FF2B5EF4-FFF2-40B4-BE49-F238E27FC236}">
                <a16:creationId xmlns:a16="http://schemas.microsoft.com/office/drawing/2014/main" id="{5982167D-301A-4E23-93A0-50A1DEF7BE4E}"/>
              </a:ext>
            </a:extLst>
          </p:cNvPr>
          <p:cNvSpPr txBox="1"/>
          <p:nvPr/>
        </p:nvSpPr>
        <p:spPr>
          <a:xfrm>
            <a:off x="1044173" y="3894361"/>
            <a:ext cx="2108874" cy="246221"/>
          </a:xfrm>
          <a:prstGeom prst="rect">
            <a:avLst/>
          </a:prstGeom>
          <a:noFill/>
        </p:spPr>
        <p:txBody>
          <a:bodyPr vert="horz" wrap="square" lIns="0" tIns="0" rIns="0" bIns="0" rtlCol="0">
            <a:spAutoFit/>
          </a:bodyPr>
          <a:lstStyle/>
          <a:p>
            <a:pPr algn="ctr"/>
            <a:r>
              <a:rPr lang="en-US" sz="1600" dirty="0">
                <a:solidFill>
                  <a:schemeClr val="bg1"/>
                </a:solidFill>
              </a:rPr>
              <a:t>Agent(s)</a:t>
            </a:r>
          </a:p>
        </p:txBody>
      </p:sp>
      <p:sp>
        <p:nvSpPr>
          <p:cNvPr id="35" name="TextBox 34">
            <a:extLst>
              <a:ext uri="{FF2B5EF4-FFF2-40B4-BE49-F238E27FC236}">
                <a16:creationId xmlns:a16="http://schemas.microsoft.com/office/drawing/2014/main" id="{CA8BF8F5-42E6-4578-9BB1-F7262DB0B1A9}"/>
              </a:ext>
            </a:extLst>
          </p:cNvPr>
          <p:cNvSpPr txBox="1"/>
          <p:nvPr/>
        </p:nvSpPr>
        <p:spPr>
          <a:xfrm>
            <a:off x="3175475" y="3863753"/>
            <a:ext cx="2108874" cy="246221"/>
          </a:xfrm>
          <a:prstGeom prst="rect">
            <a:avLst/>
          </a:prstGeom>
          <a:noFill/>
        </p:spPr>
        <p:txBody>
          <a:bodyPr vert="horz" wrap="square" lIns="0" tIns="0" rIns="0" bIns="0" rtlCol="0">
            <a:spAutoFit/>
          </a:bodyPr>
          <a:lstStyle/>
          <a:p>
            <a:pPr algn="ctr"/>
            <a:r>
              <a:rPr lang="en-US" sz="1600" dirty="0">
                <a:solidFill>
                  <a:schemeClr val="bg1"/>
                </a:solidFill>
              </a:rPr>
              <a:t>Action(s)</a:t>
            </a:r>
          </a:p>
        </p:txBody>
      </p:sp>
      <p:sp>
        <p:nvSpPr>
          <p:cNvPr id="36" name="TextBox 35">
            <a:extLst>
              <a:ext uri="{FF2B5EF4-FFF2-40B4-BE49-F238E27FC236}">
                <a16:creationId xmlns:a16="http://schemas.microsoft.com/office/drawing/2014/main" id="{5D6A4020-A851-4441-BCE0-A7FBB23313D0}"/>
              </a:ext>
            </a:extLst>
          </p:cNvPr>
          <p:cNvSpPr txBox="1"/>
          <p:nvPr/>
        </p:nvSpPr>
        <p:spPr>
          <a:xfrm>
            <a:off x="5345473" y="3858738"/>
            <a:ext cx="2108874" cy="246221"/>
          </a:xfrm>
          <a:prstGeom prst="rect">
            <a:avLst/>
          </a:prstGeom>
          <a:noFill/>
        </p:spPr>
        <p:txBody>
          <a:bodyPr vert="horz" wrap="square" lIns="0" tIns="0" rIns="0" bIns="0" rtlCol="0">
            <a:spAutoFit/>
          </a:bodyPr>
          <a:lstStyle/>
          <a:p>
            <a:pPr algn="ctr"/>
            <a:r>
              <a:rPr lang="en-US" sz="1600" dirty="0">
                <a:solidFill>
                  <a:schemeClr val="bg1"/>
                </a:solidFill>
              </a:rPr>
              <a:t>State(s), Reason(s)</a:t>
            </a:r>
          </a:p>
        </p:txBody>
      </p:sp>
      <p:sp>
        <p:nvSpPr>
          <p:cNvPr id="37" name="TextBox 36">
            <a:extLst>
              <a:ext uri="{FF2B5EF4-FFF2-40B4-BE49-F238E27FC236}">
                <a16:creationId xmlns:a16="http://schemas.microsoft.com/office/drawing/2014/main" id="{73F7E8CD-404D-481E-8E57-6011E228600D}"/>
              </a:ext>
            </a:extLst>
          </p:cNvPr>
          <p:cNvSpPr txBox="1"/>
          <p:nvPr/>
        </p:nvSpPr>
        <p:spPr>
          <a:xfrm>
            <a:off x="8714187" y="3867022"/>
            <a:ext cx="2108874" cy="246221"/>
          </a:xfrm>
          <a:prstGeom prst="rect">
            <a:avLst/>
          </a:prstGeom>
          <a:noFill/>
        </p:spPr>
        <p:txBody>
          <a:bodyPr vert="horz" wrap="square" lIns="0" tIns="0" rIns="0" bIns="0" rtlCol="0">
            <a:spAutoFit/>
          </a:bodyPr>
          <a:lstStyle/>
          <a:p>
            <a:pPr algn="ctr"/>
            <a:r>
              <a:rPr lang="en-US" sz="1600" dirty="0">
                <a:solidFill>
                  <a:schemeClr val="bg1"/>
                </a:solidFill>
              </a:rPr>
              <a:t>Situation(s)</a:t>
            </a:r>
          </a:p>
        </p:txBody>
      </p:sp>
      <p:pic>
        <p:nvPicPr>
          <p:cNvPr id="38" name="Graphic 37" descr="Robot">
            <a:extLst>
              <a:ext uri="{FF2B5EF4-FFF2-40B4-BE49-F238E27FC236}">
                <a16:creationId xmlns:a16="http://schemas.microsoft.com/office/drawing/2014/main" id="{F9BA9392-11D4-4C0A-80BF-14B7B24A2CB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289111" y="4109974"/>
            <a:ext cx="914400" cy="914400"/>
          </a:xfrm>
          <a:prstGeom prst="rect">
            <a:avLst/>
          </a:prstGeom>
        </p:spPr>
      </p:pic>
      <p:sp>
        <p:nvSpPr>
          <p:cNvPr id="39" name="TextBox 38">
            <a:extLst>
              <a:ext uri="{FF2B5EF4-FFF2-40B4-BE49-F238E27FC236}">
                <a16:creationId xmlns:a16="http://schemas.microsoft.com/office/drawing/2014/main" id="{D66032A2-EF6A-4AA7-9A99-598339CFCA8A}"/>
              </a:ext>
            </a:extLst>
          </p:cNvPr>
          <p:cNvSpPr txBox="1"/>
          <p:nvPr/>
        </p:nvSpPr>
        <p:spPr>
          <a:xfrm>
            <a:off x="10130535" y="3878811"/>
            <a:ext cx="2108874" cy="246221"/>
          </a:xfrm>
          <a:prstGeom prst="rect">
            <a:avLst/>
          </a:prstGeom>
          <a:noFill/>
        </p:spPr>
        <p:txBody>
          <a:bodyPr vert="horz" wrap="square" lIns="0" tIns="0" rIns="0" bIns="0" rtlCol="0">
            <a:spAutoFit/>
          </a:bodyPr>
          <a:lstStyle/>
          <a:p>
            <a:pPr algn="ctr"/>
            <a:r>
              <a:rPr lang="en-US" sz="1600" dirty="0">
                <a:solidFill>
                  <a:schemeClr val="bg1"/>
                </a:solidFill>
              </a:rPr>
              <a:t>Assessment(s)</a:t>
            </a:r>
          </a:p>
        </p:txBody>
      </p:sp>
      <p:pic>
        <p:nvPicPr>
          <p:cNvPr id="40" name="Graphic 39" descr="Robot">
            <a:extLst>
              <a:ext uri="{FF2B5EF4-FFF2-40B4-BE49-F238E27FC236}">
                <a16:creationId xmlns:a16="http://schemas.microsoft.com/office/drawing/2014/main" id="{4481D3BD-E965-4EF0-AEC3-00DCF2E382B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690627" y="4128102"/>
            <a:ext cx="914400" cy="914400"/>
          </a:xfrm>
          <a:prstGeom prst="rect">
            <a:avLst/>
          </a:prstGeom>
        </p:spPr>
      </p:pic>
    </p:spTree>
    <p:extLst>
      <p:ext uri="{BB962C8B-B14F-4D97-AF65-F5344CB8AC3E}">
        <p14:creationId xmlns:p14="http://schemas.microsoft.com/office/powerpoint/2010/main" val="20825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C004-071D-496B-82E3-6FB480D2FA75}"/>
              </a:ext>
            </a:extLst>
          </p:cNvPr>
          <p:cNvSpPr>
            <a:spLocks noGrp="1"/>
          </p:cNvSpPr>
          <p:nvPr>
            <p:ph type="title"/>
          </p:nvPr>
        </p:nvSpPr>
        <p:spPr/>
        <p:txBody>
          <a:bodyPr/>
          <a:lstStyle/>
          <a:p>
            <a:r>
              <a:rPr lang="en-US" dirty="0"/>
              <a:t>Fault Analysis Process and Template</a:t>
            </a:r>
          </a:p>
        </p:txBody>
      </p:sp>
      <p:sp>
        <p:nvSpPr>
          <p:cNvPr id="3" name="Text Placeholder 2">
            <a:extLst>
              <a:ext uri="{FF2B5EF4-FFF2-40B4-BE49-F238E27FC236}">
                <a16:creationId xmlns:a16="http://schemas.microsoft.com/office/drawing/2014/main" id="{255DA891-EF03-4E4E-9ED5-0E9E5A5C67C4}"/>
              </a:ext>
            </a:extLst>
          </p:cNvPr>
          <p:cNvSpPr>
            <a:spLocks noGrp="1"/>
          </p:cNvSpPr>
          <p:nvPr>
            <p:ph type="body" idx="1"/>
          </p:nvPr>
        </p:nvSpPr>
        <p:spPr/>
        <p:txBody>
          <a:bodyPr/>
          <a:lstStyle/>
          <a:p>
            <a:r>
              <a:rPr lang="en-US" dirty="0"/>
              <a:t>All </a:t>
            </a:r>
            <a:r>
              <a:rPr lang="en-US"/>
              <a:t>within Telemetry </a:t>
            </a:r>
            <a:r>
              <a:rPr lang="en-US" dirty="0"/>
              <a:t>documentation and training.</a:t>
            </a:r>
          </a:p>
        </p:txBody>
      </p:sp>
    </p:spTree>
    <p:extLst>
      <p:ext uri="{BB962C8B-B14F-4D97-AF65-F5344CB8AC3E}">
        <p14:creationId xmlns:p14="http://schemas.microsoft.com/office/powerpoint/2010/main" val="333227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BKM for Exit Criteria on Fault Analysis</a:t>
            </a:r>
          </a:p>
        </p:txBody>
      </p:sp>
      <p:sp>
        <p:nvSpPr>
          <p:cNvPr id="3" name="Content Placeholder 2"/>
          <p:cNvSpPr>
            <a:spLocks noGrp="1"/>
          </p:cNvSpPr>
          <p:nvPr>
            <p:ph idx="1"/>
          </p:nvPr>
        </p:nvSpPr>
        <p:spPr>
          <a:xfrm>
            <a:off x="609600" y="941388"/>
            <a:ext cx="10972800" cy="5083329"/>
          </a:xfrm>
        </p:spPr>
        <p:txBody>
          <a:bodyPr/>
          <a:lstStyle/>
          <a:p>
            <a:pPr marL="514350" indent="-514350">
              <a:buFont typeface="+mj-lt"/>
              <a:buAutoNum type="arabicPeriod"/>
            </a:pPr>
            <a:r>
              <a:rPr lang="en-US" sz="2800" dirty="0"/>
              <a:t>Complete Debug Template</a:t>
            </a:r>
          </a:p>
          <a:p>
            <a:pPr marL="914400" lvl="1" indent="-514350">
              <a:buFont typeface="+mj-lt"/>
              <a:buAutoNum type="alphaLcPeriod"/>
            </a:pPr>
            <a:r>
              <a:rPr lang="en-US" dirty="0"/>
              <a:t>Empty_Template_v1.docx</a:t>
            </a:r>
          </a:p>
          <a:p>
            <a:pPr marL="914400" lvl="1" indent="-514350">
              <a:buFont typeface="+mj-lt"/>
              <a:buAutoNum type="alphaLcPeriod"/>
            </a:pPr>
            <a:r>
              <a:rPr lang="en-US" dirty="0"/>
              <a:t>Example_Template_v1.docx</a:t>
            </a:r>
          </a:p>
          <a:p>
            <a:pPr marL="514350" indent="-514350">
              <a:buFont typeface="+mj-lt"/>
              <a:buAutoNum type="arabicPeriod"/>
            </a:pPr>
            <a:r>
              <a:rPr lang="en-US" sz="2800" dirty="0"/>
              <a:t>Review with TPL, Team, and/or Domain</a:t>
            </a:r>
          </a:p>
          <a:p>
            <a:pPr marL="514350" indent="-514350">
              <a:buFont typeface="+mj-lt"/>
              <a:buAutoNum type="arabicPeriod"/>
            </a:pPr>
            <a:r>
              <a:rPr lang="en-US" sz="2800" dirty="0"/>
              <a:t>Post results within JIRA clearly and concisely</a:t>
            </a:r>
          </a:p>
          <a:p>
            <a:pPr marL="514350" indent="-514350">
              <a:buFont typeface="+mj-lt"/>
              <a:buAutoNum type="arabicPeriod"/>
            </a:pPr>
            <a:r>
              <a:rPr lang="en-US" sz="2800" dirty="0"/>
              <a:t>Add content to debug wiki handbook</a:t>
            </a:r>
            <a:endParaRPr lang="en-US" dirty="0"/>
          </a:p>
        </p:txBody>
      </p:sp>
    </p:spTree>
    <p:extLst>
      <p:ext uri="{BB962C8B-B14F-4D97-AF65-F5344CB8AC3E}">
        <p14:creationId xmlns:p14="http://schemas.microsoft.com/office/powerpoint/2010/main" val="409692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Fault Condition SR003</a:t>
            </a:r>
          </a:p>
        </p:txBody>
      </p:sp>
      <p:sp>
        <p:nvSpPr>
          <p:cNvPr id="6" name="Content Placeholder 2"/>
          <p:cNvSpPr>
            <a:spLocks noGrp="1"/>
          </p:cNvSpPr>
          <p:nvPr>
            <p:ph idx="1"/>
          </p:nvPr>
        </p:nvSpPr>
        <p:spPr>
          <a:xfrm>
            <a:off x="609600" y="972642"/>
            <a:ext cx="10972800" cy="4995452"/>
          </a:xfrm>
        </p:spPr>
        <p:txBody>
          <a:bodyPr>
            <a:noAutofit/>
          </a:bodyPr>
          <a:lstStyle/>
          <a:p>
            <a:pPr marL="0" indent="0">
              <a:spcBef>
                <a:spcPts val="0"/>
              </a:spcBef>
              <a:spcAft>
                <a:spcPts val="600"/>
              </a:spcAft>
              <a:buNone/>
            </a:pPr>
            <a:r>
              <a:rPr lang="en-US" sz="1050" b="1" dirty="0"/>
              <a:t>Evaluation Focal Points </a:t>
            </a:r>
          </a:p>
          <a:p>
            <a:pPr marL="457200" indent="-457200">
              <a:spcBef>
                <a:spcPts val="0"/>
              </a:spcBef>
              <a:spcAft>
                <a:spcPts val="600"/>
              </a:spcAft>
              <a:buFont typeface="+mj-lt"/>
              <a:buAutoNum type="arabicPeriod"/>
            </a:pPr>
            <a:r>
              <a:rPr lang="en-US" sz="1050" dirty="0"/>
              <a:t>Seen at Customer? </a:t>
            </a:r>
          </a:p>
          <a:p>
            <a:pPr marL="968375" lvl="1" indent="-457200">
              <a:spcBef>
                <a:spcPts val="0"/>
              </a:spcBef>
              <a:spcAft>
                <a:spcPts val="600"/>
              </a:spcAft>
            </a:pPr>
            <a:r>
              <a:rPr lang="en-US" sz="1050" dirty="0"/>
              <a:t>Yes</a:t>
            </a:r>
          </a:p>
          <a:p>
            <a:pPr marL="457200" indent="-457200">
              <a:spcBef>
                <a:spcPts val="0"/>
              </a:spcBef>
              <a:spcAft>
                <a:spcPts val="600"/>
              </a:spcAft>
              <a:buFont typeface="+mj-lt"/>
              <a:buAutoNum type="arabicPeriod"/>
            </a:pPr>
            <a:r>
              <a:rPr lang="en-US" sz="1050" dirty="0"/>
              <a:t>Assert Condition Looseness or Ambiguity?</a:t>
            </a:r>
          </a:p>
          <a:p>
            <a:pPr marL="968375" lvl="1" indent="-457200">
              <a:spcBef>
                <a:spcPts val="0"/>
              </a:spcBef>
              <a:spcAft>
                <a:spcPts val="600"/>
              </a:spcAft>
            </a:pPr>
            <a:r>
              <a:rPr lang="en-US" sz="1050" dirty="0"/>
              <a:t>Several cases cause the failure resulting in not a unique signature</a:t>
            </a:r>
          </a:p>
          <a:p>
            <a:pPr marL="457200" indent="-457200">
              <a:spcBef>
                <a:spcPts val="0"/>
              </a:spcBef>
              <a:spcAft>
                <a:spcPts val="600"/>
              </a:spcAft>
              <a:buFont typeface="+mj-lt"/>
              <a:buAutoNum type="arabicPeriod"/>
            </a:pPr>
            <a:r>
              <a:rPr lang="en-US" sz="1050" dirty="0"/>
              <a:t>Developer to do Analysis using “High Level Analysis Flow”</a:t>
            </a:r>
          </a:p>
          <a:p>
            <a:pPr marL="968375" lvl="1" indent="-457200">
              <a:spcBef>
                <a:spcPts val="0"/>
              </a:spcBef>
              <a:spcAft>
                <a:spcPts val="600"/>
              </a:spcAft>
            </a:pPr>
            <a:r>
              <a:rPr lang="en-US" sz="1050" dirty="0"/>
              <a:t>Problem: Condition is due to a pre-fetched address not accessible in the current operation mode</a:t>
            </a:r>
          </a:p>
          <a:p>
            <a:pPr marL="968375" lvl="1" indent="-457200">
              <a:spcBef>
                <a:spcPts val="0"/>
              </a:spcBef>
              <a:spcAft>
                <a:spcPts val="600"/>
              </a:spcAft>
            </a:pPr>
            <a:r>
              <a:rPr lang="en-US" sz="1050" dirty="0"/>
              <a:t>Known causes: 1) Address corruption from runtime memory regions such as stack, heap, or branch condition.  2) Memory failures such as uncorrectable in SPI XOR, SRAM, Registers, or DRAM, 3) Error Injection Internal Testing (Not Customer Visible)</a:t>
            </a:r>
          </a:p>
          <a:p>
            <a:pPr marL="968375" lvl="1" indent="-457200">
              <a:spcBef>
                <a:spcPts val="0"/>
              </a:spcBef>
              <a:spcAft>
                <a:spcPts val="600"/>
              </a:spcAft>
            </a:pPr>
            <a:r>
              <a:rPr lang="en-US" sz="1050" dirty="0"/>
              <a:t>Firmware Data Necessary for Analysis: </a:t>
            </a:r>
          </a:p>
          <a:p>
            <a:pPr marL="1368425" lvl="2" indent="-457200">
              <a:spcBef>
                <a:spcPts val="0"/>
              </a:spcBef>
              <a:spcAft>
                <a:spcPts val="600"/>
              </a:spcAft>
            </a:pPr>
            <a:r>
              <a:rPr lang="en-US" sz="1050" dirty="0"/>
              <a:t>FSR (Fault Status Registers), FAR (Fault Address Register), IFSR (Instruction Fault Status Register)…</a:t>
            </a:r>
          </a:p>
          <a:p>
            <a:pPr marL="968375" lvl="1" indent="-457200">
              <a:spcBef>
                <a:spcPts val="0"/>
              </a:spcBef>
              <a:spcAft>
                <a:spcPts val="600"/>
              </a:spcAft>
            </a:pPr>
            <a:r>
              <a:rPr lang="en-US" sz="1050" dirty="0"/>
              <a:t>Firmware Software Prevention: </a:t>
            </a:r>
          </a:p>
          <a:p>
            <a:pPr marL="1082675" lvl="2" indent="-171450">
              <a:spcBef>
                <a:spcPts val="0"/>
              </a:spcBef>
              <a:spcAft>
                <a:spcPts val="600"/>
              </a:spcAft>
            </a:pPr>
            <a:r>
              <a:rPr lang="en-US" sz="1050" dirty="0"/>
              <a:t>Code coverage analysis and execution coverage for conditions</a:t>
            </a:r>
          </a:p>
          <a:p>
            <a:pPr marL="968375" lvl="1" indent="-457200">
              <a:spcBef>
                <a:spcPts val="0"/>
              </a:spcBef>
              <a:spcAft>
                <a:spcPts val="600"/>
              </a:spcAft>
            </a:pPr>
            <a:r>
              <a:rPr lang="en-US" sz="1050" dirty="0"/>
              <a:t>ASIC-Hardware Components</a:t>
            </a:r>
          </a:p>
          <a:p>
            <a:pPr marL="1368425" lvl="2" indent="-457200">
              <a:spcBef>
                <a:spcPts val="0"/>
              </a:spcBef>
              <a:spcAft>
                <a:spcPts val="600"/>
              </a:spcAft>
            </a:pPr>
            <a:r>
              <a:rPr lang="en-US" sz="1050" dirty="0"/>
              <a:t>Rigorous screening of systems, Execution of all known state usage, Environment Stress Testing </a:t>
            </a:r>
          </a:p>
          <a:p>
            <a:pPr marL="457200" indent="-457200">
              <a:spcBef>
                <a:spcPts val="0"/>
              </a:spcBef>
              <a:spcAft>
                <a:spcPts val="600"/>
              </a:spcAft>
              <a:buFont typeface="+mj-lt"/>
              <a:buAutoNum type="arabicPeriod"/>
            </a:pPr>
            <a:r>
              <a:rPr lang="en-US" sz="1050" dirty="0"/>
              <a:t>Catastrophic Event leading to an Annual Failure Rate (AFR) post Reliability Demonstration Testing (RDT)? </a:t>
            </a:r>
          </a:p>
          <a:p>
            <a:pPr marL="968375" lvl="1" indent="-457200">
              <a:spcBef>
                <a:spcPts val="0"/>
              </a:spcBef>
              <a:spcAft>
                <a:spcPts val="600"/>
              </a:spcAft>
            </a:pPr>
            <a:r>
              <a:rPr lang="en-US" sz="1050" dirty="0"/>
              <a:t>Yes, since the failure is in code quality or hardware</a:t>
            </a:r>
          </a:p>
          <a:p>
            <a:pPr marL="457200" indent="-457200">
              <a:spcBef>
                <a:spcPts val="0"/>
              </a:spcBef>
              <a:spcAft>
                <a:spcPts val="600"/>
              </a:spcAft>
              <a:buFont typeface="+mj-lt"/>
              <a:buAutoNum type="arabicPeriod"/>
            </a:pPr>
            <a:r>
              <a:rPr lang="en-US" sz="1050" dirty="0"/>
              <a:t>Brown out or Power Loss Immanent (PLI) deadlock exposure?</a:t>
            </a:r>
          </a:p>
          <a:p>
            <a:pPr marL="968375" lvl="1" indent="-457200">
              <a:spcBef>
                <a:spcPts val="0"/>
              </a:spcBef>
              <a:spcAft>
                <a:spcPts val="600"/>
              </a:spcAft>
            </a:pPr>
            <a:r>
              <a:rPr lang="en-US" sz="1050" dirty="0"/>
              <a:t>Yes, </a:t>
            </a:r>
            <a:r>
              <a:rPr lang="en-US" sz="1050" dirty="0" err="1"/>
              <a:t>SoC</a:t>
            </a:r>
            <a:r>
              <a:rPr lang="en-US" sz="1050" dirty="0"/>
              <a:t> comes to a complete halt</a:t>
            </a:r>
          </a:p>
          <a:p>
            <a:pPr marL="457200" indent="-457200">
              <a:spcBef>
                <a:spcPts val="0"/>
              </a:spcBef>
              <a:spcAft>
                <a:spcPts val="600"/>
              </a:spcAft>
              <a:buFont typeface="+mj-lt"/>
              <a:buAutoNum type="arabicPeriod"/>
            </a:pPr>
            <a:r>
              <a:rPr lang="en-US" sz="1050" dirty="0"/>
              <a:t>Silent data error (SDE) or data miss-compare exposure? </a:t>
            </a:r>
          </a:p>
          <a:p>
            <a:pPr marL="968375" lvl="1" indent="-457200">
              <a:spcBef>
                <a:spcPts val="0"/>
              </a:spcBef>
              <a:spcAft>
                <a:spcPts val="600"/>
              </a:spcAft>
            </a:pPr>
            <a:r>
              <a:rPr lang="en-US" sz="1050" dirty="0"/>
              <a:t>Yes, control flow data for active data is to be marked un-recoverable</a:t>
            </a:r>
          </a:p>
          <a:p>
            <a:pPr marL="457200" indent="-457200">
              <a:spcBef>
                <a:spcPts val="0"/>
              </a:spcBef>
              <a:spcAft>
                <a:spcPts val="600"/>
              </a:spcAft>
              <a:buFont typeface="+mj-lt"/>
              <a:buAutoNum type="arabicPeriod"/>
            </a:pPr>
            <a:r>
              <a:rPr lang="en-US" sz="1050" dirty="0"/>
              <a:t>Granularity of potential exposure to Silent Data Error Rate (SDER)? </a:t>
            </a:r>
          </a:p>
          <a:p>
            <a:pPr marL="968375" lvl="1" indent="-457200">
              <a:spcBef>
                <a:spcPts val="0"/>
              </a:spcBef>
              <a:spcAft>
                <a:spcPts val="600"/>
              </a:spcAft>
            </a:pPr>
            <a:r>
              <a:rPr lang="en-US" sz="1050" dirty="0"/>
              <a:t>Yes, if recovery mechanism is in firmware then the recovery flow could lose critical data since the address could have been either local or gradual</a:t>
            </a:r>
          </a:p>
        </p:txBody>
      </p:sp>
    </p:spTree>
    <p:extLst>
      <p:ext uri="{BB962C8B-B14F-4D97-AF65-F5344CB8AC3E}">
        <p14:creationId xmlns:p14="http://schemas.microsoft.com/office/powerpoint/2010/main" val="305473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6</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00296" y="220201"/>
            <a:ext cx="11691703" cy="720317"/>
          </a:xfrm>
        </p:spPr>
        <p:txBody>
          <a:bodyPr/>
          <a:lstStyle/>
          <a:p>
            <a:r>
              <a:rPr lang="en-US" dirty="0"/>
              <a:t>Challenge(s) in our Environment (Visualization)</a:t>
            </a:r>
            <a:br>
              <a:rPr lang="en-US" dirty="0"/>
            </a:br>
            <a:endParaRPr lang="en-US" dirty="0"/>
          </a:p>
        </p:txBody>
      </p:sp>
      <p:sp>
        <p:nvSpPr>
          <p:cNvPr id="50" name="Rectangle: Rounded Corners 49">
            <a:extLst>
              <a:ext uri="{FF2B5EF4-FFF2-40B4-BE49-F238E27FC236}">
                <a16:creationId xmlns:a16="http://schemas.microsoft.com/office/drawing/2014/main" id="{E3B139A6-7CA8-41A7-8441-D07F0EBF11D8}"/>
              </a:ext>
            </a:extLst>
          </p:cNvPr>
          <p:cNvSpPr/>
          <p:nvPr/>
        </p:nvSpPr>
        <p:spPr>
          <a:xfrm>
            <a:off x="394636" y="5465987"/>
            <a:ext cx="10822713" cy="613937"/>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Lots of data is available, including multiple fw versions and telemetry. </a:t>
            </a:r>
            <a:r>
              <a:rPr lang="en-US" sz="2000" b="1" i="1" dirty="0">
                <a:solidFill>
                  <a:schemeClr val="tx1"/>
                </a:solidFill>
              </a:rPr>
              <a:t>But</a:t>
            </a:r>
            <a:r>
              <a:rPr lang="en-US" sz="2000" dirty="0">
                <a:solidFill>
                  <a:schemeClr val="tx1"/>
                </a:solidFill>
              </a:rPr>
              <a:t> not used </a:t>
            </a:r>
            <a:r>
              <a:rPr lang="en-US" sz="2000" dirty="0">
                <a:solidFill>
                  <a:schemeClr val="tx1"/>
                </a:solidFill>
                <a:sym typeface="Wingdings" panose="05000000000000000000" pitchFamily="2" charset="2"/>
              </a:rPr>
              <a:t>.</a:t>
            </a:r>
          </a:p>
          <a:p>
            <a:pPr algn="ctr"/>
            <a:r>
              <a:rPr lang="en-US" sz="2000" dirty="0">
                <a:solidFill>
                  <a:schemeClr val="tx1"/>
                </a:solidFill>
                <a:sym typeface="Wingdings" panose="05000000000000000000" pitchFamily="2" charset="2"/>
              </a:rPr>
              <a:t>Need to turn this data into </a:t>
            </a:r>
            <a:r>
              <a:rPr lang="en-US" sz="2000" i="1" dirty="0">
                <a:solidFill>
                  <a:schemeClr val="tx1"/>
                </a:solidFill>
                <a:sym typeface="Wingdings" panose="05000000000000000000" pitchFamily="2" charset="2"/>
              </a:rPr>
              <a:t>intelligence </a:t>
            </a:r>
            <a:r>
              <a:rPr lang="en-US" sz="2000" dirty="0">
                <a:solidFill>
                  <a:schemeClr val="tx1"/>
                </a:solidFill>
                <a:sym typeface="Wingdings" panose="05000000000000000000" pitchFamily="2" charset="2"/>
              </a:rPr>
              <a:t>and </a:t>
            </a:r>
            <a:r>
              <a:rPr lang="en-US" sz="2000" i="1" dirty="0">
                <a:solidFill>
                  <a:schemeClr val="tx1"/>
                </a:solidFill>
                <a:sym typeface="Wingdings" panose="05000000000000000000" pitchFamily="2" charset="2"/>
              </a:rPr>
              <a:t>automated-analyses.</a:t>
            </a:r>
            <a:endParaRPr lang="en-US" sz="2000" dirty="0">
              <a:solidFill>
                <a:schemeClr val="tx1"/>
              </a:solidFill>
            </a:endParaRPr>
          </a:p>
        </p:txBody>
      </p:sp>
      <p:sp>
        <p:nvSpPr>
          <p:cNvPr id="51" name="TextBox 50">
            <a:extLst>
              <a:ext uri="{FF2B5EF4-FFF2-40B4-BE49-F238E27FC236}">
                <a16:creationId xmlns:a16="http://schemas.microsoft.com/office/drawing/2014/main" id="{3079CDFF-CAF4-4318-A7FC-28E9605AB7A2}"/>
              </a:ext>
            </a:extLst>
          </p:cNvPr>
          <p:cNvSpPr txBox="1"/>
          <p:nvPr/>
        </p:nvSpPr>
        <p:spPr>
          <a:xfrm>
            <a:off x="1369079" y="2391724"/>
            <a:ext cx="567463" cy="430887"/>
          </a:xfrm>
          <a:prstGeom prst="rect">
            <a:avLst/>
          </a:prstGeom>
          <a:noFill/>
        </p:spPr>
        <p:txBody>
          <a:bodyPr vert="horz" wrap="none" lIns="0" tIns="0" rIns="0" bIns="0" rtlCol="0">
            <a:spAutoFit/>
          </a:bodyPr>
          <a:lstStyle/>
          <a:p>
            <a:pPr algn="ctr"/>
            <a:r>
              <a:rPr lang="en-US" sz="1400" dirty="0">
                <a:solidFill>
                  <a:schemeClr val="bg1"/>
                </a:solidFill>
              </a:rPr>
              <a:t>FW</a:t>
            </a:r>
            <a:br>
              <a:rPr lang="en-US" sz="1400" dirty="0">
                <a:solidFill>
                  <a:schemeClr val="bg1"/>
                </a:solidFill>
              </a:rPr>
            </a:br>
            <a:r>
              <a:rPr lang="en-US" sz="1400" dirty="0">
                <a:solidFill>
                  <a:schemeClr val="bg1"/>
                </a:solidFill>
              </a:rPr>
              <a:t>Source</a:t>
            </a:r>
          </a:p>
        </p:txBody>
      </p:sp>
      <p:sp>
        <p:nvSpPr>
          <p:cNvPr id="52" name="TextBox 51">
            <a:extLst>
              <a:ext uri="{FF2B5EF4-FFF2-40B4-BE49-F238E27FC236}">
                <a16:creationId xmlns:a16="http://schemas.microsoft.com/office/drawing/2014/main" id="{CFDA64E1-36B6-48A9-A820-DDDD0ADCEBCB}"/>
              </a:ext>
            </a:extLst>
          </p:cNvPr>
          <p:cNvSpPr txBox="1"/>
          <p:nvPr/>
        </p:nvSpPr>
        <p:spPr>
          <a:xfrm>
            <a:off x="1981129" y="3043802"/>
            <a:ext cx="1061883" cy="861774"/>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Cross Language Compiler &amp; Parser</a:t>
            </a:r>
          </a:p>
        </p:txBody>
      </p:sp>
      <p:cxnSp>
        <p:nvCxnSpPr>
          <p:cNvPr id="53" name="Straight Arrow Connector 52">
            <a:extLst>
              <a:ext uri="{FF2B5EF4-FFF2-40B4-BE49-F238E27FC236}">
                <a16:creationId xmlns:a16="http://schemas.microsoft.com/office/drawing/2014/main" id="{BDF706FA-1286-4A27-82E4-B3466CDF4191}"/>
              </a:ext>
            </a:extLst>
          </p:cNvPr>
          <p:cNvCxnSpPr>
            <a:cxnSpLocks/>
          </p:cNvCxnSpPr>
          <p:nvPr/>
        </p:nvCxnSpPr>
        <p:spPr>
          <a:xfrm>
            <a:off x="1285541" y="2607167"/>
            <a:ext cx="695589" cy="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3D2D5B2-5C4A-4CEB-B85E-031950346950}"/>
              </a:ext>
            </a:extLst>
          </p:cNvPr>
          <p:cNvCxnSpPr>
            <a:cxnSpLocks/>
            <a:stCxn id="73" idx="3"/>
            <a:endCxn id="72" idx="1"/>
          </p:cNvCxnSpPr>
          <p:nvPr/>
        </p:nvCxnSpPr>
        <p:spPr>
          <a:xfrm>
            <a:off x="3050743" y="2602197"/>
            <a:ext cx="1285298" cy="497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12443D7E-3F6E-4712-9490-8D008E4EC6E7}"/>
              </a:ext>
            </a:extLst>
          </p:cNvPr>
          <p:cNvSpPr txBox="1"/>
          <p:nvPr/>
        </p:nvSpPr>
        <p:spPr>
          <a:xfrm>
            <a:off x="3108525" y="2413283"/>
            <a:ext cx="823944" cy="215444"/>
          </a:xfrm>
          <a:prstGeom prst="rect">
            <a:avLst/>
          </a:prstGeom>
          <a:noFill/>
        </p:spPr>
        <p:txBody>
          <a:bodyPr vert="horz" wrap="none" lIns="0" tIns="0" rIns="0" bIns="0" rtlCol="0">
            <a:spAutoFit/>
          </a:bodyPr>
          <a:lstStyle/>
          <a:p>
            <a:pPr algn="ctr"/>
            <a:r>
              <a:rPr lang="en-US" sz="1400" dirty="0">
                <a:solidFill>
                  <a:schemeClr val="bg1"/>
                </a:solidFill>
              </a:rPr>
              <a:t>FW Binary</a:t>
            </a:r>
          </a:p>
        </p:txBody>
      </p:sp>
      <p:cxnSp>
        <p:nvCxnSpPr>
          <p:cNvPr id="56" name="Straight Arrow Connector 55">
            <a:extLst>
              <a:ext uri="{FF2B5EF4-FFF2-40B4-BE49-F238E27FC236}">
                <a16:creationId xmlns:a16="http://schemas.microsoft.com/office/drawing/2014/main" id="{F4BADEF2-6629-4B82-BB88-197514A23ED3}"/>
              </a:ext>
            </a:extLst>
          </p:cNvPr>
          <p:cNvCxnSpPr>
            <a:cxnSpLocks/>
            <a:stCxn id="52" idx="3"/>
            <a:endCxn id="72" idx="1"/>
          </p:cNvCxnSpPr>
          <p:nvPr/>
        </p:nvCxnSpPr>
        <p:spPr>
          <a:xfrm flipV="1">
            <a:off x="3043012" y="2607168"/>
            <a:ext cx="1293029" cy="86752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9CC93CD4-5195-421A-80BC-E964DE0EF766}"/>
              </a:ext>
            </a:extLst>
          </p:cNvPr>
          <p:cNvSpPr txBox="1"/>
          <p:nvPr/>
        </p:nvSpPr>
        <p:spPr>
          <a:xfrm rot="19544269">
            <a:off x="3063011" y="2900076"/>
            <a:ext cx="1066205" cy="646331"/>
          </a:xfrm>
          <a:prstGeom prst="rect">
            <a:avLst/>
          </a:prstGeom>
          <a:noFill/>
        </p:spPr>
        <p:txBody>
          <a:bodyPr vert="horz" wrap="square" lIns="0" tIns="0" rIns="0" bIns="0" rtlCol="0">
            <a:spAutoFit/>
          </a:bodyPr>
          <a:lstStyle/>
          <a:p>
            <a:pPr algn="ctr"/>
            <a:r>
              <a:rPr lang="en-US" sz="1400" dirty="0">
                <a:solidFill>
                  <a:schemeClr val="bg1"/>
                </a:solidFill>
              </a:rPr>
              <a:t>Dictionary of Telemetry </a:t>
            </a:r>
            <a:br>
              <a:rPr lang="en-US" sz="1400" dirty="0">
                <a:solidFill>
                  <a:schemeClr val="bg1"/>
                </a:solidFill>
              </a:rPr>
            </a:br>
            <a:r>
              <a:rPr lang="en-US" sz="1400" dirty="0">
                <a:solidFill>
                  <a:schemeClr val="bg1"/>
                </a:solidFill>
              </a:rPr>
              <a:t>Objects</a:t>
            </a:r>
          </a:p>
        </p:txBody>
      </p:sp>
      <p:cxnSp>
        <p:nvCxnSpPr>
          <p:cNvPr id="58" name="Straight Arrow Connector 57">
            <a:extLst>
              <a:ext uri="{FF2B5EF4-FFF2-40B4-BE49-F238E27FC236}">
                <a16:creationId xmlns:a16="http://schemas.microsoft.com/office/drawing/2014/main" id="{99E12170-5565-4211-A12F-68FC0965E8AC}"/>
              </a:ext>
            </a:extLst>
          </p:cNvPr>
          <p:cNvCxnSpPr>
            <a:cxnSpLocks/>
            <a:endCxn id="59" idx="1"/>
          </p:cNvCxnSpPr>
          <p:nvPr/>
        </p:nvCxnSpPr>
        <p:spPr>
          <a:xfrm flipH="1">
            <a:off x="5111970" y="2485877"/>
            <a:ext cx="18715" cy="96138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ylinder 58">
            <a:extLst>
              <a:ext uri="{FF2B5EF4-FFF2-40B4-BE49-F238E27FC236}">
                <a16:creationId xmlns:a16="http://schemas.microsoft.com/office/drawing/2014/main" id="{BDAA8576-6311-4F14-9E21-FFD177CFFA22}"/>
              </a:ext>
            </a:extLst>
          </p:cNvPr>
          <p:cNvSpPr/>
          <p:nvPr/>
        </p:nvSpPr>
        <p:spPr>
          <a:xfrm>
            <a:off x="4624222" y="3447263"/>
            <a:ext cx="975495" cy="48828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Data Lake</a:t>
            </a:r>
          </a:p>
        </p:txBody>
      </p:sp>
      <p:cxnSp>
        <p:nvCxnSpPr>
          <p:cNvPr id="60" name="Straight Arrow Connector 59">
            <a:extLst>
              <a:ext uri="{FF2B5EF4-FFF2-40B4-BE49-F238E27FC236}">
                <a16:creationId xmlns:a16="http://schemas.microsoft.com/office/drawing/2014/main" id="{B2B79133-323E-4D9F-A07D-2AF148BFAC66}"/>
              </a:ext>
            </a:extLst>
          </p:cNvPr>
          <p:cNvCxnSpPr>
            <a:cxnSpLocks/>
            <a:stCxn id="72" idx="3"/>
          </p:cNvCxnSpPr>
          <p:nvPr/>
        </p:nvCxnSpPr>
        <p:spPr>
          <a:xfrm>
            <a:off x="5703883" y="2607168"/>
            <a:ext cx="743697"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3DE23E11-5274-4E59-B829-A69F4CC4516B}"/>
              </a:ext>
            </a:extLst>
          </p:cNvPr>
          <p:cNvSpPr txBox="1"/>
          <p:nvPr/>
        </p:nvSpPr>
        <p:spPr>
          <a:xfrm>
            <a:off x="4240172" y="2990392"/>
            <a:ext cx="890928" cy="430887"/>
          </a:xfrm>
          <a:prstGeom prst="rect">
            <a:avLst/>
          </a:prstGeom>
          <a:noFill/>
        </p:spPr>
        <p:txBody>
          <a:bodyPr vert="horz" wrap="square" lIns="0" tIns="0" rIns="0" bIns="0" rtlCol="0">
            <a:spAutoFit/>
          </a:bodyPr>
          <a:lstStyle/>
          <a:p>
            <a:pPr algn="ctr"/>
            <a:r>
              <a:rPr lang="en-US" sz="1400" dirty="0">
                <a:solidFill>
                  <a:schemeClr val="bg1"/>
                </a:solidFill>
              </a:rPr>
              <a:t>Execution</a:t>
            </a:r>
          </a:p>
          <a:p>
            <a:pPr algn="ctr"/>
            <a:r>
              <a:rPr lang="en-US" sz="1400" dirty="0">
                <a:solidFill>
                  <a:schemeClr val="bg1"/>
                </a:solidFill>
              </a:rPr>
              <a:t>Data</a:t>
            </a:r>
          </a:p>
        </p:txBody>
      </p:sp>
      <p:sp>
        <p:nvSpPr>
          <p:cNvPr id="62" name="TextBox 61">
            <a:extLst>
              <a:ext uri="{FF2B5EF4-FFF2-40B4-BE49-F238E27FC236}">
                <a16:creationId xmlns:a16="http://schemas.microsoft.com/office/drawing/2014/main" id="{10F733F2-3385-4FED-98BD-B1E3504605E6}"/>
              </a:ext>
            </a:extLst>
          </p:cNvPr>
          <p:cNvSpPr txBox="1"/>
          <p:nvPr/>
        </p:nvSpPr>
        <p:spPr>
          <a:xfrm>
            <a:off x="5572448" y="2406051"/>
            <a:ext cx="989637" cy="215444"/>
          </a:xfrm>
          <a:prstGeom prst="rect">
            <a:avLst/>
          </a:prstGeom>
          <a:noFill/>
        </p:spPr>
        <p:txBody>
          <a:bodyPr vert="horz" wrap="square" lIns="0" tIns="0" rIns="0" bIns="0" rtlCol="0">
            <a:spAutoFit/>
          </a:bodyPr>
          <a:lstStyle/>
          <a:p>
            <a:pPr algn="ctr"/>
            <a:r>
              <a:rPr lang="en-US" sz="1400" dirty="0">
                <a:solidFill>
                  <a:schemeClr val="bg1"/>
                </a:solidFill>
              </a:rPr>
              <a:t>Failures</a:t>
            </a:r>
          </a:p>
        </p:txBody>
      </p:sp>
      <p:cxnSp>
        <p:nvCxnSpPr>
          <p:cNvPr id="63" name="Straight Arrow Connector 62">
            <a:extLst>
              <a:ext uri="{FF2B5EF4-FFF2-40B4-BE49-F238E27FC236}">
                <a16:creationId xmlns:a16="http://schemas.microsoft.com/office/drawing/2014/main" id="{209F8E38-BD0D-48C9-9758-463E238F73F1}"/>
              </a:ext>
            </a:extLst>
          </p:cNvPr>
          <p:cNvCxnSpPr>
            <a:cxnSpLocks/>
          </p:cNvCxnSpPr>
          <p:nvPr/>
        </p:nvCxnSpPr>
        <p:spPr>
          <a:xfrm>
            <a:off x="7071476" y="2607167"/>
            <a:ext cx="991011"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DD2B3825-A7B7-4894-A5FA-58250A3865CF}"/>
              </a:ext>
            </a:extLst>
          </p:cNvPr>
          <p:cNvCxnSpPr>
            <a:cxnSpLocks/>
          </p:cNvCxnSpPr>
          <p:nvPr/>
        </p:nvCxnSpPr>
        <p:spPr>
          <a:xfrm flipV="1">
            <a:off x="9124370" y="2607167"/>
            <a:ext cx="882105"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F75BF1CE-CE56-4525-ABD9-4820ECA583BF}"/>
              </a:ext>
            </a:extLst>
          </p:cNvPr>
          <p:cNvSpPr txBox="1"/>
          <p:nvPr/>
        </p:nvSpPr>
        <p:spPr>
          <a:xfrm>
            <a:off x="7106449" y="2391724"/>
            <a:ext cx="989637" cy="430887"/>
          </a:xfrm>
          <a:prstGeom prst="rect">
            <a:avLst/>
          </a:prstGeom>
          <a:noFill/>
        </p:spPr>
        <p:txBody>
          <a:bodyPr vert="horz" wrap="square" lIns="0" tIns="0" rIns="0" bIns="0" rtlCol="0">
            <a:spAutoFit/>
          </a:bodyPr>
          <a:lstStyle/>
          <a:p>
            <a:pPr algn="ctr"/>
            <a:r>
              <a:rPr lang="en-US" sz="1400" dirty="0">
                <a:solidFill>
                  <a:schemeClr val="bg1"/>
                </a:solidFill>
              </a:rPr>
              <a:t>Telemetry binaries</a:t>
            </a:r>
          </a:p>
        </p:txBody>
      </p:sp>
      <p:sp>
        <p:nvSpPr>
          <p:cNvPr id="66" name="TextBox 65">
            <a:extLst>
              <a:ext uri="{FF2B5EF4-FFF2-40B4-BE49-F238E27FC236}">
                <a16:creationId xmlns:a16="http://schemas.microsoft.com/office/drawing/2014/main" id="{DD139A55-71FC-4A81-97EE-9B24428117AF}"/>
              </a:ext>
            </a:extLst>
          </p:cNvPr>
          <p:cNvSpPr txBox="1"/>
          <p:nvPr/>
        </p:nvSpPr>
        <p:spPr>
          <a:xfrm>
            <a:off x="9101669" y="2391724"/>
            <a:ext cx="989637" cy="430887"/>
          </a:xfrm>
          <a:prstGeom prst="rect">
            <a:avLst/>
          </a:prstGeom>
          <a:noFill/>
        </p:spPr>
        <p:txBody>
          <a:bodyPr vert="horz" wrap="square" lIns="0" tIns="0" rIns="0" bIns="0" rtlCol="0">
            <a:spAutoFit/>
          </a:bodyPr>
          <a:lstStyle/>
          <a:p>
            <a:pPr algn="ctr"/>
            <a:r>
              <a:rPr lang="en-US" sz="1400" dirty="0">
                <a:solidFill>
                  <a:schemeClr val="bg1"/>
                </a:solidFill>
              </a:rPr>
              <a:t>Telemetry objects</a:t>
            </a:r>
          </a:p>
        </p:txBody>
      </p:sp>
      <p:cxnSp>
        <p:nvCxnSpPr>
          <p:cNvPr id="67" name="Straight Arrow Connector 66">
            <a:extLst>
              <a:ext uri="{FF2B5EF4-FFF2-40B4-BE49-F238E27FC236}">
                <a16:creationId xmlns:a16="http://schemas.microsoft.com/office/drawing/2014/main" id="{5F0B476B-1F40-4BAB-9360-EC6C66BB0AAE}"/>
              </a:ext>
            </a:extLst>
          </p:cNvPr>
          <p:cNvCxnSpPr>
            <a:cxnSpLocks/>
            <a:endCxn id="52" idx="1"/>
          </p:cNvCxnSpPr>
          <p:nvPr/>
        </p:nvCxnSpPr>
        <p:spPr>
          <a:xfrm>
            <a:off x="940024" y="2714889"/>
            <a:ext cx="1041105" cy="75980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A31DBBA9-5C39-4C6B-9DE2-BDA071ED347F}"/>
              </a:ext>
            </a:extLst>
          </p:cNvPr>
          <p:cNvSpPr txBox="1"/>
          <p:nvPr/>
        </p:nvSpPr>
        <p:spPr>
          <a:xfrm>
            <a:off x="10743339" y="2657102"/>
            <a:ext cx="1147202" cy="430887"/>
          </a:xfrm>
          <a:prstGeom prst="rect">
            <a:avLst/>
          </a:prstGeom>
          <a:noFill/>
        </p:spPr>
        <p:txBody>
          <a:bodyPr vert="horz" wrap="square" lIns="0" tIns="0" rIns="0" bIns="0" rtlCol="0">
            <a:spAutoFit/>
          </a:bodyPr>
          <a:lstStyle/>
          <a:p>
            <a:pPr algn="ctr"/>
            <a:r>
              <a:rPr lang="en-US" sz="1400" dirty="0">
                <a:solidFill>
                  <a:schemeClr val="accent3">
                    <a:lumMod val="60000"/>
                    <a:lumOff val="40000"/>
                  </a:schemeClr>
                </a:solidFill>
              </a:rPr>
              <a:t>Likely root </a:t>
            </a:r>
          </a:p>
          <a:p>
            <a:pPr algn="ctr"/>
            <a:r>
              <a:rPr lang="en-US" sz="1400" dirty="0">
                <a:solidFill>
                  <a:schemeClr val="accent3">
                    <a:lumMod val="60000"/>
                    <a:lumOff val="40000"/>
                  </a:schemeClr>
                </a:solidFill>
              </a:rPr>
              <a:t>causes</a:t>
            </a:r>
          </a:p>
        </p:txBody>
      </p:sp>
      <p:sp>
        <p:nvSpPr>
          <p:cNvPr id="69" name="Rectangle 68">
            <a:extLst>
              <a:ext uri="{FF2B5EF4-FFF2-40B4-BE49-F238E27FC236}">
                <a16:creationId xmlns:a16="http://schemas.microsoft.com/office/drawing/2014/main" id="{722D14E7-C982-432A-8B5E-47ED82DCD320}"/>
              </a:ext>
            </a:extLst>
          </p:cNvPr>
          <p:cNvSpPr/>
          <p:nvPr/>
        </p:nvSpPr>
        <p:spPr>
          <a:xfrm>
            <a:off x="6397197" y="2284002"/>
            <a:ext cx="716522"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JIRA</a:t>
            </a:r>
          </a:p>
        </p:txBody>
      </p:sp>
      <p:sp>
        <p:nvSpPr>
          <p:cNvPr id="70" name="Rectangle 69">
            <a:extLst>
              <a:ext uri="{FF2B5EF4-FFF2-40B4-BE49-F238E27FC236}">
                <a16:creationId xmlns:a16="http://schemas.microsoft.com/office/drawing/2014/main" id="{93D0869B-B5BB-4C3D-8A22-C4125AE94223}"/>
              </a:ext>
            </a:extLst>
          </p:cNvPr>
          <p:cNvSpPr/>
          <p:nvPr/>
        </p:nvSpPr>
        <p:spPr>
          <a:xfrm>
            <a:off x="8048090" y="2284002"/>
            <a:ext cx="1076279"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Telemetry Extractor</a:t>
            </a:r>
          </a:p>
        </p:txBody>
      </p:sp>
      <p:sp>
        <p:nvSpPr>
          <p:cNvPr id="71" name="Rectangle 70">
            <a:extLst>
              <a:ext uri="{FF2B5EF4-FFF2-40B4-BE49-F238E27FC236}">
                <a16:creationId xmlns:a16="http://schemas.microsoft.com/office/drawing/2014/main" id="{7EEA5D85-3309-4737-A170-FC701CDD49B0}"/>
              </a:ext>
            </a:extLst>
          </p:cNvPr>
          <p:cNvSpPr/>
          <p:nvPr/>
        </p:nvSpPr>
        <p:spPr>
          <a:xfrm>
            <a:off x="10040708" y="2284002"/>
            <a:ext cx="716522"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Triage Tool</a:t>
            </a:r>
          </a:p>
        </p:txBody>
      </p:sp>
      <p:sp>
        <p:nvSpPr>
          <p:cNvPr id="72" name="Rectangle 71">
            <a:extLst>
              <a:ext uri="{FF2B5EF4-FFF2-40B4-BE49-F238E27FC236}">
                <a16:creationId xmlns:a16="http://schemas.microsoft.com/office/drawing/2014/main" id="{C3463817-1CC4-4444-9029-361C3173922B}"/>
              </a:ext>
            </a:extLst>
          </p:cNvPr>
          <p:cNvSpPr/>
          <p:nvPr/>
        </p:nvSpPr>
        <p:spPr>
          <a:xfrm>
            <a:off x="4336041" y="2284002"/>
            <a:ext cx="1367842"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Test tools (</a:t>
            </a:r>
            <a:r>
              <a:rPr lang="en-US" sz="1400" dirty="0" err="1">
                <a:solidFill>
                  <a:schemeClr val="tx1"/>
                </a:solidFill>
              </a:rPr>
              <a:t>Conval</a:t>
            </a:r>
            <a:r>
              <a:rPr lang="en-US" sz="1400" dirty="0">
                <a:solidFill>
                  <a:schemeClr val="tx1"/>
                </a:solidFill>
              </a:rPr>
              <a:t>, PV, …)</a:t>
            </a:r>
          </a:p>
        </p:txBody>
      </p:sp>
      <p:sp>
        <p:nvSpPr>
          <p:cNvPr id="73" name="Rectangle 72">
            <a:extLst>
              <a:ext uri="{FF2B5EF4-FFF2-40B4-BE49-F238E27FC236}">
                <a16:creationId xmlns:a16="http://schemas.microsoft.com/office/drawing/2014/main" id="{BD8D2D05-465C-49DD-A8F8-B2314A196E68}"/>
              </a:ext>
            </a:extLst>
          </p:cNvPr>
          <p:cNvSpPr/>
          <p:nvPr/>
        </p:nvSpPr>
        <p:spPr>
          <a:xfrm>
            <a:off x="1991321" y="2279031"/>
            <a:ext cx="1059422"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FW Compiler</a:t>
            </a:r>
          </a:p>
        </p:txBody>
      </p:sp>
      <p:sp>
        <p:nvSpPr>
          <p:cNvPr id="74" name="Rectangle 73">
            <a:extLst>
              <a:ext uri="{FF2B5EF4-FFF2-40B4-BE49-F238E27FC236}">
                <a16:creationId xmlns:a16="http://schemas.microsoft.com/office/drawing/2014/main" id="{A11B30DF-F679-42E7-828D-0CCB381842F0}"/>
              </a:ext>
            </a:extLst>
          </p:cNvPr>
          <p:cNvSpPr/>
          <p:nvPr/>
        </p:nvSpPr>
        <p:spPr>
          <a:xfrm>
            <a:off x="474251" y="2284002"/>
            <a:ext cx="811290"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Git – Source Control</a:t>
            </a:r>
          </a:p>
        </p:txBody>
      </p:sp>
      <p:sp>
        <p:nvSpPr>
          <p:cNvPr id="75" name="TextBox 74">
            <a:extLst>
              <a:ext uri="{FF2B5EF4-FFF2-40B4-BE49-F238E27FC236}">
                <a16:creationId xmlns:a16="http://schemas.microsoft.com/office/drawing/2014/main" id="{6904950C-67B5-45BF-8987-3F659CCD371B}"/>
              </a:ext>
            </a:extLst>
          </p:cNvPr>
          <p:cNvSpPr txBox="1"/>
          <p:nvPr/>
        </p:nvSpPr>
        <p:spPr>
          <a:xfrm>
            <a:off x="1978853" y="1586018"/>
            <a:ext cx="1073952" cy="430887"/>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Data Control Management</a:t>
            </a:r>
          </a:p>
        </p:txBody>
      </p:sp>
      <p:cxnSp>
        <p:nvCxnSpPr>
          <p:cNvPr id="76" name="Straight Arrow Connector 75">
            <a:extLst>
              <a:ext uri="{FF2B5EF4-FFF2-40B4-BE49-F238E27FC236}">
                <a16:creationId xmlns:a16="http://schemas.microsoft.com/office/drawing/2014/main" id="{0093237C-E813-41FD-A009-35D895AAB2F8}"/>
              </a:ext>
            </a:extLst>
          </p:cNvPr>
          <p:cNvCxnSpPr>
            <a:cxnSpLocks/>
            <a:endCxn id="75" idx="1"/>
          </p:cNvCxnSpPr>
          <p:nvPr/>
        </p:nvCxnSpPr>
        <p:spPr>
          <a:xfrm flipV="1">
            <a:off x="1175657" y="1801462"/>
            <a:ext cx="803196" cy="47131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616DDCEF-6CAA-4B82-96D6-787169EF98C7}"/>
              </a:ext>
            </a:extLst>
          </p:cNvPr>
          <p:cNvCxnSpPr>
            <a:cxnSpLocks/>
            <a:stCxn id="75" idx="2"/>
            <a:endCxn id="73" idx="0"/>
          </p:cNvCxnSpPr>
          <p:nvPr/>
        </p:nvCxnSpPr>
        <p:spPr>
          <a:xfrm>
            <a:off x="2515829" y="2016905"/>
            <a:ext cx="5203" cy="26212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92FA7F9-CB0F-429A-80EE-2B05A3D4C4DC}"/>
              </a:ext>
            </a:extLst>
          </p:cNvPr>
          <p:cNvCxnSpPr>
            <a:cxnSpLocks/>
            <a:stCxn id="88" idx="3"/>
            <a:endCxn id="71" idx="0"/>
          </p:cNvCxnSpPr>
          <p:nvPr/>
        </p:nvCxnSpPr>
        <p:spPr>
          <a:xfrm>
            <a:off x="9369778" y="1692577"/>
            <a:ext cx="1029191" cy="591425"/>
          </a:xfrm>
          <a:prstGeom prst="straightConnector1">
            <a:avLst/>
          </a:prstGeom>
          <a:ln>
            <a:solidFill>
              <a:schemeClr val="bg1"/>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79" name="Rectangle 78">
            <a:extLst>
              <a:ext uri="{FF2B5EF4-FFF2-40B4-BE49-F238E27FC236}">
                <a16:creationId xmlns:a16="http://schemas.microsoft.com/office/drawing/2014/main" id="{0E065812-50BE-4E77-B1D7-B19227E06661}"/>
              </a:ext>
            </a:extLst>
          </p:cNvPr>
          <p:cNvSpPr/>
          <p:nvPr/>
        </p:nvSpPr>
        <p:spPr>
          <a:xfrm>
            <a:off x="6214082" y="3474689"/>
            <a:ext cx="1082751" cy="44571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Customer</a:t>
            </a:r>
          </a:p>
        </p:txBody>
      </p:sp>
      <p:cxnSp>
        <p:nvCxnSpPr>
          <p:cNvPr id="80" name="Straight Arrow Connector 79">
            <a:extLst>
              <a:ext uri="{FF2B5EF4-FFF2-40B4-BE49-F238E27FC236}">
                <a16:creationId xmlns:a16="http://schemas.microsoft.com/office/drawing/2014/main" id="{EF13287B-E34A-4996-8675-F84359851F2F}"/>
              </a:ext>
            </a:extLst>
          </p:cNvPr>
          <p:cNvCxnSpPr>
            <a:cxnSpLocks/>
            <a:stCxn id="79" idx="0"/>
          </p:cNvCxnSpPr>
          <p:nvPr/>
        </p:nvCxnSpPr>
        <p:spPr>
          <a:xfrm flipV="1">
            <a:off x="6755458" y="2930333"/>
            <a:ext cx="0" cy="54435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2617E03C-E5A7-4AEC-A9E0-6F886D57F111}"/>
              </a:ext>
            </a:extLst>
          </p:cNvPr>
          <p:cNvSpPr txBox="1"/>
          <p:nvPr/>
        </p:nvSpPr>
        <p:spPr>
          <a:xfrm>
            <a:off x="6665507" y="3156586"/>
            <a:ext cx="989637" cy="215444"/>
          </a:xfrm>
          <a:prstGeom prst="rect">
            <a:avLst/>
          </a:prstGeom>
          <a:noFill/>
        </p:spPr>
        <p:txBody>
          <a:bodyPr vert="horz" wrap="square" lIns="0" tIns="0" rIns="0" bIns="0" rtlCol="0">
            <a:spAutoFit/>
          </a:bodyPr>
          <a:lstStyle/>
          <a:p>
            <a:pPr algn="ctr"/>
            <a:r>
              <a:rPr lang="en-US" sz="1400" dirty="0">
                <a:solidFill>
                  <a:schemeClr val="bg1"/>
                </a:solidFill>
              </a:rPr>
              <a:t>Failures</a:t>
            </a:r>
          </a:p>
        </p:txBody>
      </p:sp>
      <p:cxnSp>
        <p:nvCxnSpPr>
          <p:cNvPr id="82" name="Straight Arrow Connector 81">
            <a:extLst>
              <a:ext uri="{FF2B5EF4-FFF2-40B4-BE49-F238E27FC236}">
                <a16:creationId xmlns:a16="http://schemas.microsoft.com/office/drawing/2014/main" id="{85AF3A0F-08BF-4B53-BD90-0FCE7C4678E8}"/>
              </a:ext>
            </a:extLst>
          </p:cNvPr>
          <p:cNvCxnSpPr>
            <a:cxnSpLocks/>
            <a:stCxn id="79" idx="1"/>
            <a:endCxn id="59" idx="4"/>
          </p:cNvCxnSpPr>
          <p:nvPr/>
        </p:nvCxnSpPr>
        <p:spPr>
          <a:xfrm flipH="1" flipV="1">
            <a:off x="5599717" y="3691404"/>
            <a:ext cx="614365" cy="614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5033DE6-B1C9-4564-AE19-571C6FF295DE}"/>
              </a:ext>
            </a:extLst>
          </p:cNvPr>
          <p:cNvCxnSpPr>
            <a:cxnSpLocks/>
          </p:cNvCxnSpPr>
          <p:nvPr/>
        </p:nvCxnSpPr>
        <p:spPr>
          <a:xfrm flipH="1">
            <a:off x="5451935" y="2915517"/>
            <a:ext cx="928339" cy="468313"/>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2C7762AF-E94B-41F1-A518-7186D0C55FBD}"/>
              </a:ext>
            </a:extLst>
          </p:cNvPr>
          <p:cNvSpPr txBox="1"/>
          <p:nvPr/>
        </p:nvSpPr>
        <p:spPr>
          <a:xfrm rot="20028562">
            <a:off x="5443396" y="2942590"/>
            <a:ext cx="890928" cy="215444"/>
          </a:xfrm>
          <a:prstGeom prst="rect">
            <a:avLst/>
          </a:prstGeom>
          <a:noFill/>
        </p:spPr>
        <p:txBody>
          <a:bodyPr vert="horz" wrap="square" lIns="0" tIns="0" rIns="0" bIns="0" rtlCol="0">
            <a:spAutoFit/>
          </a:bodyPr>
          <a:lstStyle/>
          <a:p>
            <a:pPr algn="ctr"/>
            <a:r>
              <a:rPr lang="en-US" sz="1400" dirty="0">
                <a:solidFill>
                  <a:schemeClr val="bg1"/>
                </a:solidFill>
              </a:rPr>
              <a:t>Crawler</a:t>
            </a:r>
          </a:p>
        </p:txBody>
      </p:sp>
      <p:sp>
        <p:nvSpPr>
          <p:cNvPr id="85" name="Cylinder 84">
            <a:extLst>
              <a:ext uri="{FF2B5EF4-FFF2-40B4-BE49-F238E27FC236}">
                <a16:creationId xmlns:a16="http://schemas.microsoft.com/office/drawing/2014/main" id="{2D3E24AB-816A-41E8-BF3E-DECE18EF8272}"/>
              </a:ext>
            </a:extLst>
          </p:cNvPr>
          <p:cNvSpPr/>
          <p:nvPr/>
        </p:nvSpPr>
        <p:spPr>
          <a:xfrm>
            <a:off x="9833398" y="3441904"/>
            <a:ext cx="1147202" cy="5960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Debug Handbook</a:t>
            </a:r>
          </a:p>
        </p:txBody>
      </p:sp>
      <p:cxnSp>
        <p:nvCxnSpPr>
          <p:cNvPr id="86" name="Straight Arrow Connector 85">
            <a:extLst>
              <a:ext uri="{FF2B5EF4-FFF2-40B4-BE49-F238E27FC236}">
                <a16:creationId xmlns:a16="http://schemas.microsoft.com/office/drawing/2014/main" id="{56BB3165-04EB-465F-814A-8EB014392F83}"/>
              </a:ext>
            </a:extLst>
          </p:cNvPr>
          <p:cNvCxnSpPr>
            <a:cxnSpLocks/>
            <a:stCxn id="85" idx="1"/>
            <a:endCxn id="71" idx="2"/>
          </p:cNvCxnSpPr>
          <p:nvPr/>
        </p:nvCxnSpPr>
        <p:spPr>
          <a:xfrm flipH="1" flipV="1">
            <a:off x="10398969" y="2930333"/>
            <a:ext cx="8030" cy="511571"/>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sp>
        <p:nvSpPr>
          <p:cNvPr id="87" name="TextBox 86">
            <a:extLst>
              <a:ext uri="{FF2B5EF4-FFF2-40B4-BE49-F238E27FC236}">
                <a16:creationId xmlns:a16="http://schemas.microsoft.com/office/drawing/2014/main" id="{4412012C-48EB-4EED-9491-6ED09F395D13}"/>
              </a:ext>
            </a:extLst>
          </p:cNvPr>
          <p:cNvSpPr txBox="1"/>
          <p:nvPr/>
        </p:nvSpPr>
        <p:spPr>
          <a:xfrm>
            <a:off x="5407560" y="3490981"/>
            <a:ext cx="989637" cy="215444"/>
          </a:xfrm>
          <a:prstGeom prst="rect">
            <a:avLst/>
          </a:prstGeom>
          <a:noFill/>
        </p:spPr>
        <p:txBody>
          <a:bodyPr vert="horz" wrap="square" lIns="0" tIns="0" rIns="0" bIns="0" rtlCol="0">
            <a:spAutoFit/>
          </a:bodyPr>
          <a:lstStyle/>
          <a:p>
            <a:pPr algn="ctr"/>
            <a:r>
              <a:rPr lang="en-US" sz="1400" dirty="0">
                <a:solidFill>
                  <a:schemeClr val="bg1"/>
                </a:solidFill>
              </a:rPr>
              <a:t>Meta</a:t>
            </a:r>
          </a:p>
        </p:txBody>
      </p:sp>
      <p:sp>
        <p:nvSpPr>
          <p:cNvPr id="88" name="TextBox 87">
            <a:extLst>
              <a:ext uri="{FF2B5EF4-FFF2-40B4-BE49-F238E27FC236}">
                <a16:creationId xmlns:a16="http://schemas.microsoft.com/office/drawing/2014/main" id="{C56BC0A7-32D7-4739-AD1A-0A40C46E192A}"/>
              </a:ext>
            </a:extLst>
          </p:cNvPr>
          <p:cNvSpPr txBox="1"/>
          <p:nvPr/>
        </p:nvSpPr>
        <p:spPr>
          <a:xfrm>
            <a:off x="7881146" y="1369411"/>
            <a:ext cx="1488632" cy="646331"/>
          </a:xfrm>
          <a:prstGeom prst="rect">
            <a:avLst/>
          </a:prstGeom>
          <a:ln>
            <a:solidFill>
              <a:srgbClr val="F83308"/>
            </a:solidFill>
          </a:ln>
        </p:spPr>
        <p:style>
          <a:lnRef idx="2">
            <a:schemeClr val="accent4"/>
          </a:lnRef>
          <a:fillRef idx="1">
            <a:schemeClr val="lt1"/>
          </a:fillRef>
          <a:effectRef idx="0">
            <a:schemeClr val="accent4"/>
          </a:effectRef>
          <a:fontRef idx="minor">
            <a:schemeClr val="dk1"/>
          </a:fontRef>
        </p:style>
        <p:txBody>
          <a:bodyPr vert="horz" wrap="square" lIns="0" tIns="0" rIns="0" bIns="0" rtlCol="0">
            <a:spAutoFit/>
          </a:bodyPr>
          <a:lstStyle/>
          <a:p>
            <a:pPr algn="ctr"/>
            <a:r>
              <a:rPr lang="en-US" sz="1400" dirty="0">
                <a:solidFill>
                  <a:schemeClr val="tx1"/>
                </a:solidFill>
              </a:rPr>
              <a:t>Analysis, Experimentation, &amp; Simulation</a:t>
            </a:r>
          </a:p>
        </p:txBody>
      </p:sp>
      <p:cxnSp>
        <p:nvCxnSpPr>
          <p:cNvPr id="89" name="Straight Arrow Connector 88">
            <a:extLst>
              <a:ext uri="{FF2B5EF4-FFF2-40B4-BE49-F238E27FC236}">
                <a16:creationId xmlns:a16="http://schemas.microsoft.com/office/drawing/2014/main" id="{9E52DB83-B305-4848-9F33-A5C034B3D07E}"/>
              </a:ext>
            </a:extLst>
          </p:cNvPr>
          <p:cNvCxnSpPr>
            <a:cxnSpLocks/>
            <a:stCxn id="69" idx="0"/>
            <a:endCxn id="88" idx="1"/>
          </p:cNvCxnSpPr>
          <p:nvPr/>
        </p:nvCxnSpPr>
        <p:spPr>
          <a:xfrm flipV="1">
            <a:off x="6755458" y="1692577"/>
            <a:ext cx="1125688" cy="591425"/>
          </a:xfrm>
          <a:prstGeom prst="straightConnector1">
            <a:avLst/>
          </a:prstGeom>
          <a:ln>
            <a:solidFill>
              <a:schemeClr val="bg1"/>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90" name="Straight Arrow Connector 89">
            <a:extLst>
              <a:ext uri="{FF2B5EF4-FFF2-40B4-BE49-F238E27FC236}">
                <a16:creationId xmlns:a16="http://schemas.microsoft.com/office/drawing/2014/main" id="{A12A5455-E934-4517-AFFF-9AED386CF913}"/>
              </a:ext>
            </a:extLst>
          </p:cNvPr>
          <p:cNvCxnSpPr>
            <a:cxnSpLocks/>
          </p:cNvCxnSpPr>
          <p:nvPr/>
        </p:nvCxnSpPr>
        <p:spPr>
          <a:xfrm flipH="1">
            <a:off x="5130685" y="3938131"/>
            <a:ext cx="1" cy="485775"/>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Hexagon 90">
            <a:extLst>
              <a:ext uri="{FF2B5EF4-FFF2-40B4-BE49-F238E27FC236}">
                <a16:creationId xmlns:a16="http://schemas.microsoft.com/office/drawing/2014/main" id="{123097E6-6AD5-4777-9E83-BF984658D6E1}"/>
              </a:ext>
            </a:extLst>
          </p:cNvPr>
          <p:cNvSpPr/>
          <p:nvPr/>
        </p:nvSpPr>
        <p:spPr>
          <a:xfrm>
            <a:off x="4659364" y="4452475"/>
            <a:ext cx="923925" cy="660920"/>
          </a:xfrm>
          <a:prstGeom prst="hexagon">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Not used</a:t>
            </a:r>
          </a:p>
        </p:txBody>
      </p:sp>
      <p:cxnSp>
        <p:nvCxnSpPr>
          <p:cNvPr id="92" name="Straight Arrow Connector 91">
            <a:extLst>
              <a:ext uri="{FF2B5EF4-FFF2-40B4-BE49-F238E27FC236}">
                <a16:creationId xmlns:a16="http://schemas.microsoft.com/office/drawing/2014/main" id="{06D66E0A-AC93-4CA3-91E9-5667E2293BC3}"/>
              </a:ext>
            </a:extLst>
          </p:cNvPr>
          <p:cNvCxnSpPr>
            <a:cxnSpLocks/>
            <a:stCxn id="71" idx="3"/>
          </p:cNvCxnSpPr>
          <p:nvPr/>
        </p:nvCxnSpPr>
        <p:spPr>
          <a:xfrm flipV="1">
            <a:off x="10757230" y="2602197"/>
            <a:ext cx="960519" cy="4971"/>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sp>
        <p:nvSpPr>
          <p:cNvPr id="93" name="TextBox 92">
            <a:extLst>
              <a:ext uri="{FF2B5EF4-FFF2-40B4-BE49-F238E27FC236}">
                <a16:creationId xmlns:a16="http://schemas.microsoft.com/office/drawing/2014/main" id="{2F1C5896-1A8C-41E7-BDB9-E569010E5E03}"/>
              </a:ext>
            </a:extLst>
          </p:cNvPr>
          <p:cNvSpPr txBox="1"/>
          <p:nvPr/>
        </p:nvSpPr>
        <p:spPr>
          <a:xfrm>
            <a:off x="2596519" y="2057329"/>
            <a:ext cx="812723" cy="215444"/>
          </a:xfrm>
          <a:prstGeom prst="rect">
            <a:avLst/>
          </a:prstGeom>
          <a:noFill/>
        </p:spPr>
        <p:txBody>
          <a:bodyPr vert="horz" wrap="none" lIns="0" tIns="0" rIns="0" bIns="0" rtlCol="0">
            <a:spAutoFit/>
          </a:bodyPr>
          <a:lstStyle>
            <a:defPPr>
              <a:defRPr lang="en-US"/>
            </a:defPPr>
            <a:lvl1pPr algn="ctr">
              <a:defRPr sz="1400">
                <a:solidFill>
                  <a:schemeClr val="bg1"/>
                </a:solidFill>
              </a:defRPr>
            </a:lvl1pPr>
          </a:lstStyle>
          <a:p>
            <a:r>
              <a:rPr lang="en-US" dirty="0"/>
              <a:t>Object ids</a:t>
            </a:r>
          </a:p>
        </p:txBody>
      </p:sp>
    </p:spTree>
    <p:extLst>
      <p:ext uri="{BB962C8B-B14F-4D97-AF65-F5344CB8AC3E}">
        <p14:creationId xmlns:p14="http://schemas.microsoft.com/office/powerpoint/2010/main" val="54841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7</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00296" y="220201"/>
            <a:ext cx="11691703" cy="720317"/>
          </a:xfrm>
        </p:spPr>
        <p:txBody>
          <a:bodyPr/>
          <a:lstStyle/>
          <a:p>
            <a:r>
              <a:rPr lang="en-US" dirty="0"/>
              <a:t>Solution Vision</a:t>
            </a:r>
            <a:br>
              <a:rPr lang="en-US" dirty="0"/>
            </a:br>
            <a:endParaRPr lang="en-US" dirty="0"/>
          </a:p>
        </p:txBody>
      </p:sp>
      <p:cxnSp>
        <p:nvCxnSpPr>
          <p:cNvPr id="72" name="Straight Arrow Connector 71">
            <a:extLst>
              <a:ext uri="{FF2B5EF4-FFF2-40B4-BE49-F238E27FC236}">
                <a16:creationId xmlns:a16="http://schemas.microsoft.com/office/drawing/2014/main" id="{ADE18837-52F9-4FB4-81B7-5DD04E3D6B6E}"/>
              </a:ext>
            </a:extLst>
          </p:cNvPr>
          <p:cNvCxnSpPr>
            <a:cxnSpLocks/>
            <a:stCxn id="126" idx="3"/>
            <a:endCxn id="93" idx="0"/>
          </p:cNvCxnSpPr>
          <p:nvPr/>
        </p:nvCxnSpPr>
        <p:spPr>
          <a:xfrm>
            <a:off x="5186249" y="3259671"/>
            <a:ext cx="7062" cy="417224"/>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F633D366-05F5-4465-A8FF-789588552429}"/>
              </a:ext>
            </a:extLst>
          </p:cNvPr>
          <p:cNvSpPr/>
          <p:nvPr/>
        </p:nvSpPr>
        <p:spPr>
          <a:xfrm>
            <a:off x="399143" y="5789761"/>
            <a:ext cx="11608793" cy="613937"/>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rPr>
              <a:t>Machine Programming engines use fw-sources, defect info, debug-handbook, </a:t>
            </a:r>
          </a:p>
          <a:p>
            <a:pPr algn="ctr"/>
            <a:r>
              <a:rPr lang="en-US" sz="1800" dirty="0">
                <a:solidFill>
                  <a:schemeClr val="tx1"/>
                </a:solidFill>
              </a:rPr>
              <a:t>and extensive telemetry to generate automated analyses</a:t>
            </a:r>
          </a:p>
        </p:txBody>
      </p:sp>
      <p:sp>
        <p:nvSpPr>
          <p:cNvPr id="80" name="TextBox 79">
            <a:extLst>
              <a:ext uri="{FF2B5EF4-FFF2-40B4-BE49-F238E27FC236}">
                <a16:creationId xmlns:a16="http://schemas.microsoft.com/office/drawing/2014/main" id="{2FD9C57F-8D0E-45AA-9B13-014EC56F7ECB}"/>
              </a:ext>
            </a:extLst>
          </p:cNvPr>
          <p:cNvSpPr txBox="1"/>
          <p:nvPr/>
        </p:nvSpPr>
        <p:spPr>
          <a:xfrm>
            <a:off x="4314451" y="3282534"/>
            <a:ext cx="1817805" cy="215444"/>
          </a:xfrm>
          <a:prstGeom prst="rect">
            <a:avLst/>
          </a:prstGeom>
          <a:noFill/>
        </p:spPr>
        <p:txBody>
          <a:bodyPr vert="horz" wrap="none" lIns="0" tIns="0" rIns="0" bIns="0" rtlCol="0">
            <a:spAutoFit/>
          </a:bodyPr>
          <a:lstStyle/>
          <a:p>
            <a:pPr algn="ctr"/>
            <a:r>
              <a:rPr lang="en-US" sz="1400" dirty="0">
                <a:solidFill>
                  <a:srgbClr val="00B050"/>
                </a:solidFill>
              </a:rPr>
              <a:t>Execution, Defect Data</a:t>
            </a:r>
          </a:p>
        </p:txBody>
      </p:sp>
      <p:sp>
        <p:nvSpPr>
          <p:cNvPr id="93" name="TextBox 92">
            <a:extLst>
              <a:ext uri="{FF2B5EF4-FFF2-40B4-BE49-F238E27FC236}">
                <a16:creationId xmlns:a16="http://schemas.microsoft.com/office/drawing/2014/main" id="{8DF5B9F0-7738-4CDC-B378-57E59BE2C44D}"/>
              </a:ext>
            </a:extLst>
          </p:cNvPr>
          <p:cNvSpPr txBox="1"/>
          <p:nvPr/>
        </p:nvSpPr>
        <p:spPr>
          <a:xfrm>
            <a:off x="4398276" y="3676895"/>
            <a:ext cx="1590069" cy="215444"/>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MP Engine(s)</a:t>
            </a:r>
          </a:p>
        </p:txBody>
      </p:sp>
      <p:sp>
        <p:nvSpPr>
          <p:cNvPr id="95" name="TextBox 94">
            <a:extLst>
              <a:ext uri="{FF2B5EF4-FFF2-40B4-BE49-F238E27FC236}">
                <a16:creationId xmlns:a16="http://schemas.microsoft.com/office/drawing/2014/main" id="{F9FA84BA-D190-4F32-A8E9-0323126A620D}"/>
              </a:ext>
            </a:extLst>
          </p:cNvPr>
          <p:cNvSpPr txBox="1"/>
          <p:nvPr/>
        </p:nvSpPr>
        <p:spPr>
          <a:xfrm>
            <a:off x="3310774" y="3545996"/>
            <a:ext cx="650819" cy="430887"/>
          </a:xfrm>
          <a:prstGeom prst="rect">
            <a:avLst/>
          </a:prstGeom>
          <a:noFill/>
        </p:spPr>
        <p:txBody>
          <a:bodyPr vert="horz" wrap="none" lIns="0" tIns="0" rIns="0" bIns="0" rtlCol="0">
            <a:spAutoFit/>
          </a:bodyPr>
          <a:lstStyle/>
          <a:p>
            <a:pPr algn="ctr"/>
            <a:r>
              <a:rPr lang="en-US" sz="1400" dirty="0">
                <a:solidFill>
                  <a:srgbClr val="00B050"/>
                </a:solidFill>
              </a:rPr>
              <a:t>FW</a:t>
            </a:r>
            <a:br>
              <a:rPr lang="en-US" sz="1400" dirty="0">
                <a:solidFill>
                  <a:srgbClr val="00B050"/>
                </a:solidFill>
              </a:rPr>
            </a:br>
            <a:r>
              <a:rPr lang="en-US" sz="1400" dirty="0">
                <a:solidFill>
                  <a:srgbClr val="00B050"/>
                </a:solidFill>
              </a:rPr>
              <a:t>Source</a:t>
            </a:r>
            <a:r>
              <a:rPr lang="en-US" sz="1400" b="1" i="1" u="sng" dirty="0">
                <a:solidFill>
                  <a:srgbClr val="00B050"/>
                </a:solidFill>
              </a:rPr>
              <a:t>s</a:t>
            </a:r>
          </a:p>
        </p:txBody>
      </p:sp>
      <p:cxnSp>
        <p:nvCxnSpPr>
          <p:cNvPr id="96" name="Straight Arrow Connector 95">
            <a:extLst>
              <a:ext uri="{FF2B5EF4-FFF2-40B4-BE49-F238E27FC236}">
                <a16:creationId xmlns:a16="http://schemas.microsoft.com/office/drawing/2014/main" id="{1FEF8CBE-BDEB-4907-A460-21B3ECCEFD99}"/>
              </a:ext>
            </a:extLst>
          </p:cNvPr>
          <p:cNvCxnSpPr>
            <a:cxnSpLocks/>
            <a:endCxn id="93" idx="1"/>
          </p:cNvCxnSpPr>
          <p:nvPr/>
        </p:nvCxnSpPr>
        <p:spPr>
          <a:xfrm flipV="1">
            <a:off x="954175" y="3784617"/>
            <a:ext cx="3444101" cy="22444"/>
          </a:xfrm>
          <a:prstGeom prst="straightConnector1">
            <a:avLst/>
          </a:prstGeom>
          <a:ln w="222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E7AB6437-299B-440B-B177-6E729B185F28}"/>
              </a:ext>
            </a:extLst>
          </p:cNvPr>
          <p:cNvCxnSpPr>
            <a:cxnSpLocks/>
            <a:stCxn id="147" idx="2"/>
          </p:cNvCxnSpPr>
          <p:nvPr/>
        </p:nvCxnSpPr>
        <p:spPr>
          <a:xfrm>
            <a:off x="954175" y="2254459"/>
            <a:ext cx="0" cy="1539153"/>
          </a:xfrm>
          <a:prstGeom prst="straightConnector1">
            <a:avLst/>
          </a:prstGeom>
          <a:ln w="2222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9CAE30C1-CC53-481F-A512-424527257EA4}"/>
              </a:ext>
            </a:extLst>
          </p:cNvPr>
          <p:cNvCxnSpPr>
            <a:cxnSpLocks/>
            <a:endCxn id="93" idx="3"/>
          </p:cNvCxnSpPr>
          <p:nvPr/>
        </p:nvCxnSpPr>
        <p:spPr>
          <a:xfrm flipH="1" flipV="1">
            <a:off x="5988345" y="3784617"/>
            <a:ext cx="5393324" cy="8995"/>
          </a:xfrm>
          <a:prstGeom prst="straightConnector1">
            <a:avLst/>
          </a:prstGeom>
          <a:ln w="222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8" name="TextBox 107">
            <a:extLst>
              <a:ext uri="{FF2B5EF4-FFF2-40B4-BE49-F238E27FC236}">
                <a16:creationId xmlns:a16="http://schemas.microsoft.com/office/drawing/2014/main" id="{22E63476-A24F-4E84-8BAF-9E184A28C87A}"/>
              </a:ext>
            </a:extLst>
          </p:cNvPr>
          <p:cNvSpPr txBox="1"/>
          <p:nvPr/>
        </p:nvSpPr>
        <p:spPr>
          <a:xfrm>
            <a:off x="7132732" y="3554836"/>
            <a:ext cx="989637" cy="430887"/>
          </a:xfrm>
          <a:prstGeom prst="rect">
            <a:avLst/>
          </a:prstGeom>
          <a:noFill/>
        </p:spPr>
        <p:txBody>
          <a:bodyPr vert="horz" wrap="square" lIns="0" tIns="0" rIns="0" bIns="0" rtlCol="0">
            <a:spAutoFit/>
          </a:bodyPr>
          <a:lstStyle/>
          <a:p>
            <a:pPr algn="ctr"/>
            <a:r>
              <a:rPr lang="en-US" sz="1400" dirty="0">
                <a:solidFill>
                  <a:srgbClr val="00B050"/>
                </a:solidFill>
              </a:rPr>
              <a:t>Likely root causes</a:t>
            </a:r>
          </a:p>
        </p:txBody>
      </p:sp>
      <p:cxnSp>
        <p:nvCxnSpPr>
          <p:cNvPr id="109" name="Straight Arrow Connector 108">
            <a:extLst>
              <a:ext uri="{FF2B5EF4-FFF2-40B4-BE49-F238E27FC236}">
                <a16:creationId xmlns:a16="http://schemas.microsoft.com/office/drawing/2014/main" id="{11496C5D-DD6B-4ADF-B0F9-08CABA9D31D7}"/>
              </a:ext>
            </a:extLst>
          </p:cNvPr>
          <p:cNvCxnSpPr>
            <a:cxnSpLocks/>
            <a:stCxn id="93" idx="2"/>
            <a:endCxn id="111" idx="0"/>
          </p:cNvCxnSpPr>
          <p:nvPr/>
        </p:nvCxnSpPr>
        <p:spPr>
          <a:xfrm>
            <a:off x="5193311" y="3892339"/>
            <a:ext cx="0" cy="876864"/>
          </a:xfrm>
          <a:prstGeom prst="straightConnector1">
            <a:avLst/>
          </a:prstGeom>
          <a:ln>
            <a:solidFill>
              <a:schemeClr val="bg1"/>
            </a:solidFill>
            <a:tailEnd type="triangle"/>
          </a:ln>
        </p:spPr>
        <p:style>
          <a:lnRef idx="2">
            <a:schemeClr val="accent6"/>
          </a:lnRef>
          <a:fillRef idx="0">
            <a:schemeClr val="accent6"/>
          </a:fillRef>
          <a:effectRef idx="1">
            <a:schemeClr val="accent6"/>
          </a:effectRef>
          <a:fontRef idx="minor">
            <a:schemeClr val="tx1"/>
          </a:fontRef>
        </p:style>
      </p:cxnSp>
      <p:sp>
        <p:nvSpPr>
          <p:cNvPr id="111" name="Rectangle 110">
            <a:extLst>
              <a:ext uri="{FF2B5EF4-FFF2-40B4-BE49-F238E27FC236}">
                <a16:creationId xmlns:a16="http://schemas.microsoft.com/office/drawing/2014/main" id="{A2CEAB37-E87C-462D-9FAD-FEBB98C2D177}"/>
              </a:ext>
            </a:extLst>
          </p:cNvPr>
          <p:cNvSpPr/>
          <p:nvPr/>
        </p:nvSpPr>
        <p:spPr>
          <a:xfrm>
            <a:off x="3822665" y="4769203"/>
            <a:ext cx="2741292" cy="815514"/>
          </a:xfrm>
          <a:prstGeom prst="rect">
            <a:avLst/>
          </a:prstGeom>
          <a:solidFill>
            <a:srgbClr val="C2E49C"/>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Automated Analysis Reports to reduce human effort</a:t>
            </a:r>
          </a:p>
          <a:p>
            <a:pPr algn="ctr"/>
            <a:r>
              <a:rPr lang="en-US" sz="1400" dirty="0">
                <a:solidFill>
                  <a:schemeClr val="tx1"/>
                </a:solidFill>
              </a:rPr>
              <a:t>(includes Expert Issue Context, Anomaly Prediction)</a:t>
            </a:r>
          </a:p>
        </p:txBody>
      </p:sp>
      <p:sp>
        <p:nvSpPr>
          <p:cNvPr id="112" name="TextBox 111">
            <a:extLst>
              <a:ext uri="{FF2B5EF4-FFF2-40B4-BE49-F238E27FC236}">
                <a16:creationId xmlns:a16="http://schemas.microsoft.com/office/drawing/2014/main" id="{644FD1D6-DC99-4470-A684-842D54FF9CCE}"/>
              </a:ext>
            </a:extLst>
          </p:cNvPr>
          <p:cNvSpPr txBox="1"/>
          <p:nvPr/>
        </p:nvSpPr>
        <p:spPr>
          <a:xfrm>
            <a:off x="1443358" y="1715850"/>
            <a:ext cx="567463" cy="430887"/>
          </a:xfrm>
          <a:prstGeom prst="rect">
            <a:avLst/>
          </a:prstGeom>
          <a:noFill/>
        </p:spPr>
        <p:txBody>
          <a:bodyPr vert="horz" wrap="none" lIns="0" tIns="0" rIns="0" bIns="0" rtlCol="0">
            <a:spAutoFit/>
          </a:bodyPr>
          <a:lstStyle/>
          <a:p>
            <a:pPr algn="ctr"/>
            <a:r>
              <a:rPr lang="en-US" sz="1400" dirty="0">
                <a:solidFill>
                  <a:schemeClr val="bg1"/>
                </a:solidFill>
              </a:rPr>
              <a:t>FW</a:t>
            </a:r>
            <a:br>
              <a:rPr lang="en-US" sz="1400" dirty="0">
                <a:solidFill>
                  <a:schemeClr val="bg1"/>
                </a:solidFill>
              </a:rPr>
            </a:br>
            <a:r>
              <a:rPr lang="en-US" sz="1400" dirty="0">
                <a:solidFill>
                  <a:schemeClr val="bg1"/>
                </a:solidFill>
              </a:rPr>
              <a:t>Source</a:t>
            </a:r>
          </a:p>
        </p:txBody>
      </p:sp>
      <p:sp>
        <p:nvSpPr>
          <p:cNvPr id="113" name="TextBox 112">
            <a:extLst>
              <a:ext uri="{FF2B5EF4-FFF2-40B4-BE49-F238E27FC236}">
                <a16:creationId xmlns:a16="http://schemas.microsoft.com/office/drawing/2014/main" id="{D96E5EA6-4977-4553-B718-3F71D5D54893}"/>
              </a:ext>
            </a:extLst>
          </p:cNvPr>
          <p:cNvSpPr txBox="1"/>
          <p:nvPr/>
        </p:nvSpPr>
        <p:spPr>
          <a:xfrm>
            <a:off x="2055408" y="2367928"/>
            <a:ext cx="1061883" cy="861774"/>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Cross Language Compiler &amp; Parser</a:t>
            </a:r>
          </a:p>
        </p:txBody>
      </p:sp>
      <p:cxnSp>
        <p:nvCxnSpPr>
          <p:cNvPr id="114" name="Straight Arrow Connector 113">
            <a:extLst>
              <a:ext uri="{FF2B5EF4-FFF2-40B4-BE49-F238E27FC236}">
                <a16:creationId xmlns:a16="http://schemas.microsoft.com/office/drawing/2014/main" id="{92BA3433-4BC0-425C-9902-E13DAAC0571D}"/>
              </a:ext>
            </a:extLst>
          </p:cNvPr>
          <p:cNvCxnSpPr>
            <a:cxnSpLocks/>
          </p:cNvCxnSpPr>
          <p:nvPr/>
        </p:nvCxnSpPr>
        <p:spPr>
          <a:xfrm>
            <a:off x="1359820" y="1931293"/>
            <a:ext cx="695589" cy="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6066D421-A715-435E-95BF-A876239D4CC9}"/>
              </a:ext>
            </a:extLst>
          </p:cNvPr>
          <p:cNvCxnSpPr>
            <a:cxnSpLocks/>
            <a:stCxn id="146" idx="3"/>
            <a:endCxn id="145" idx="1"/>
          </p:cNvCxnSpPr>
          <p:nvPr/>
        </p:nvCxnSpPr>
        <p:spPr>
          <a:xfrm>
            <a:off x="3125022" y="1926323"/>
            <a:ext cx="1285298" cy="497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069544D3-2845-4B0B-8E2A-C3FFA01BA1CF}"/>
              </a:ext>
            </a:extLst>
          </p:cNvPr>
          <p:cNvSpPr txBox="1"/>
          <p:nvPr/>
        </p:nvSpPr>
        <p:spPr>
          <a:xfrm>
            <a:off x="3182804" y="1737409"/>
            <a:ext cx="823944" cy="215444"/>
          </a:xfrm>
          <a:prstGeom prst="rect">
            <a:avLst/>
          </a:prstGeom>
          <a:noFill/>
        </p:spPr>
        <p:txBody>
          <a:bodyPr vert="horz" wrap="none" lIns="0" tIns="0" rIns="0" bIns="0" rtlCol="0">
            <a:spAutoFit/>
          </a:bodyPr>
          <a:lstStyle/>
          <a:p>
            <a:pPr algn="ctr"/>
            <a:r>
              <a:rPr lang="en-US" sz="1400" dirty="0">
                <a:solidFill>
                  <a:schemeClr val="bg1"/>
                </a:solidFill>
              </a:rPr>
              <a:t>FW Binary</a:t>
            </a:r>
          </a:p>
        </p:txBody>
      </p:sp>
      <p:cxnSp>
        <p:nvCxnSpPr>
          <p:cNvPr id="117" name="Straight Arrow Connector 116">
            <a:extLst>
              <a:ext uri="{FF2B5EF4-FFF2-40B4-BE49-F238E27FC236}">
                <a16:creationId xmlns:a16="http://schemas.microsoft.com/office/drawing/2014/main" id="{CA022854-6D4C-4F38-BF32-C89904C5DE84}"/>
              </a:ext>
            </a:extLst>
          </p:cNvPr>
          <p:cNvCxnSpPr>
            <a:cxnSpLocks/>
            <a:stCxn id="113" idx="3"/>
            <a:endCxn id="145" idx="1"/>
          </p:cNvCxnSpPr>
          <p:nvPr/>
        </p:nvCxnSpPr>
        <p:spPr>
          <a:xfrm flipV="1">
            <a:off x="3117291" y="1931294"/>
            <a:ext cx="1293029" cy="86752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ED0FB705-C467-4028-872F-49E944D13662}"/>
              </a:ext>
            </a:extLst>
          </p:cNvPr>
          <p:cNvSpPr txBox="1"/>
          <p:nvPr/>
        </p:nvSpPr>
        <p:spPr>
          <a:xfrm rot="19544269">
            <a:off x="3137290" y="2224202"/>
            <a:ext cx="1066205" cy="646331"/>
          </a:xfrm>
          <a:prstGeom prst="rect">
            <a:avLst/>
          </a:prstGeom>
          <a:noFill/>
        </p:spPr>
        <p:txBody>
          <a:bodyPr vert="horz" wrap="square" lIns="0" tIns="0" rIns="0" bIns="0" rtlCol="0">
            <a:spAutoFit/>
          </a:bodyPr>
          <a:lstStyle/>
          <a:p>
            <a:pPr algn="ctr"/>
            <a:r>
              <a:rPr lang="en-US" sz="1400" dirty="0">
                <a:solidFill>
                  <a:schemeClr val="bg1"/>
                </a:solidFill>
              </a:rPr>
              <a:t>Dictionary of Telemetry </a:t>
            </a:r>
            <a:br>
              <a:rPr lang="en-US" sz="1400" dirty="0">
                <a:solidFill>
                  <a:schemeClr val="bg1"/>
                </a:solidFill>
              </a:rPr>
            </a:br>
            <a:r>
              <a:rPr lang="en-US" sz="1400" dirty="0">
                <a:solidFill>
                  <a:schemeClr val="bg1"/>
                </a:solidFill>
              </a:rPr>
              <a:t>Objects</a:t>
            </a:r>
          </a:p>
        </p:txBody>
      </p:sp>
      <p:cxnSp>
        <p:nvCxnSpPr>
          <p:cNvPr id="119" name="Straight Arrow Connector 118">
            <a:extLst>
              <a:ext uri="{FF2B5EF4-FFF2-40B4-BE49-F238E27FC236}">
                <a16:creationId xmlns:a16="http://schemas.microsoft.com/office/drawing/2014/main" id="{184CFFAB-EC8E-4A43-B086-A85FC3D860B6}"/>
              </a:ext>
            </a:extLst>
          </p:cNvPr>
          <p:cNvCxnSpPr>
            <a:cxnSpLocks/>
            <a:endCxn id="126" idx="1"/>
          </p:cNvCxnSpPr>
          <p:nvPr/>
        </p:nvCxnSpPr>
        <p:spPr>
          <a:xfrm flipH="1">
            <a:off x="5186249" y="1810003"/>
            <a:ext cx="18715" cy="96138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6" name="Cylinder 125">
            <a:extLst>
              <a:ext uri="{FF2B5EF4-FFF2-40B4-BE49-F238E27FC236}">
                <a16:creationId xmlns:a16="http://schemas.microsoft.com/office/drawing/2014/main" id="{FCF209D9-8B5A-4E9F-BAB3-DABC4EE01334}"/>
              </a:ext>
            </a:extLst>
          </p:cNvPr>
          <p:cNvSpPr/>
          <p:nvPr/>
        </p:nvSpPr>
        <p:spPr>
          <a:xfrm>
            <a:off x="4698501" y="2771389"/>
            <a:ext cx="975495" cy="48828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Data Lake</a:t>
            </a:r>
          </a:p>
        </p:txBody>
      </p:sp>
      <p:cxnSp>
        <p:nvCxnSpPr>
          <p:cNvPr id="127" name="Straight Arrow Connector 126">
            <a:extLst>
              <a:ext uri="{FF2B5EF4-FFF2-40B4-BE49-F238E27FC236}">
                <a16:creationId xmlns:a16="http://schemas.microsoft.com/office/drawing/2014/main" id="{F472D245-2769-43E5-A23F-2D5565C33CC6}"/>
              </a:ext>
            </a:extLst>
          </p:cNvPr>
          <p:cNvCxnSpPr>
            <a:cxnSpLocks/>
            <a:stCxn id="145" idx="3"/>
          </p:cNvCxnSpPr>
          <p:nvPr/>
        </p:nvCxnSpPr>
        <p:spPr>
          <a:xfrm>
            <a:off x="5778162" y="1931294"/>
            <a:ext cx="743697"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2E88672C-D1AC-470A-8D67-6E9EAF0E8902}"/>
              </a:ext>
            </a:extLst>
          </p:cNvPr>
          <p:cNvSpPr txBox="1"/>
          <p:nvPr/>
        </p:nvSpPr>
        <p:spPr>
          <a:xfrm>
            <a:off x="4314451" y="2314518"/>
            <a:ext cx="890928" cy="430887"/>
          </a:xfrm>
          <a:prstGeom prst="rect">
            <a:avLst/>
          </a:prstGeom>
          <a:noFill/>
        </p:spPr>
        <p:txBody>
          <a:bodyPr vert="horz" wrap="square" lIns="0" tIns="0" rIns="0" bIns="0" rtlCol="0">
            <a:spAutoFit/>
          </a:bodyPr>
          <a:lstStyle/>
          <a:p>
            <a:pPr algn="ctr"/>
            <a:r>
              <a:rPr lang="en-US" sz="1400" dirty="0">
                <a:solidFill>
                  <a:schemeClr val="bg1"/>
                </a:solidFill>
              </a:rPr>
              <a:t>Execution</a:t>
            </a:r>
          </a:p>
          <a:p>
            <a:pPr algn="ctr"/>
            <a:r>
              <a:rPr lang="en-US" sz="1400" dirty="0">
                <a:solidFill>
                  <a:schemeClr val="bg1"/>
                </a:solidFill>
              </a:rPr>
              <a:t>Data</a:t>
            </a:r>
          </a:p>
        </p:txBody>
      </p:sp>
      <p:sp>
        <p:nvSpPr>
          <p:cNvPr id="129" name="TextBox 128">
            <a:extLst>
              <a:ext uri="{FF2B5EF4-FFF2-40B4-BE49-F238E27FC236}">
                <a16:creationId xmlns:a16="http://schemas.microsoft.com/office/drawing/2014/main" id="{4BE7BECF-1EE9-4BEA-8ABC-4D76179F3A14}"/>
              </a:ext>
            </a:extLst>
          </p:cNvPr>
          <p:cNvSpPr txBox="1"/>
          <p:nvPr/>
        </p:nvSpPr>
        <p:spPr>
          <a:xfrm>
            <a:off x="5646727" y="1730177"/>
            <a:ext cx="989637" cy="215444"/>
          </a:xfrm>
          <a:prstGeom prst="rect">
            <a:avLst/>
          </a:prstGeom>
          <a:noFill/>
        </p:spPr>
        <p:txBody>
          <a:bodyPr vert="horz" wrap="square" lIns="0" tIns="0" rIns="0" bIns="0" rtlCol="0">
            <a:spAutoFit/>
          </a:bodyPr>
          <a:lstStyle/>
          <a:p>
            <a:pPr algn="ctr"/>
            <a:r>
              <a:rPr lang="en-US" sz="1400" dirty="0">
                <a:solidFill>
                  <a:schemeClr val="bg1"/>
                </a:solidFill>
              </a:rPr>
              <a:t>Failures</a:t>
            </a:r>
          </a:p>
        </p:txBody>
      </p:sp>
      <p:cxnSp>
        <p:nvCxnSpPr>
          <p:cNvPr id="130" name="Straight Arrow Connector 129">
            <a:extLst>
              <a:ext uri="{FF2B5EF4-FFF2-40B4-BE49-F238E27FC236}">
                <a16:creationId xmlns:a16="http://schemas.microsoft.com/office/drawing/2014/main" id="{957E1B39-D85C-46ED-88D9-68F09567629A}"/>
              </a:ext>
            </a:extLst>
          </p:cNvPr>
          <p:cNvCxnSpPr>
            <a:cxnSpLocks/>
          </p:cNvCxnSpPr>
          <p:nvPr/>
        </p:nvCxnSpPr>
        <p:spPr>
          <a:xfrm>
            <a:off x="7145755" y="1931293"/>
            <a:ext cx="991011"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3F77C380-1A93-4303-AF63-0C090431243A}"/>
              </a:ext>
            </a:extLst>
          </p:cNvPr>
          <p:cNvCxnSpPr>
            <a:cxnSpLocks/>
          </p:cNvCxnSpPr>
          <p:nvPr/>
        </p:nvCxnSpPr>
        <p:spPr>
          <a:xfrm flipV="1">
            <a:off x="9198649" y="1931293"/>
            <a:ext cx="882105"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D2839E64-13E3-4CEA-B3E6-2C14CA82A7A9}"/>
              </a:ext>
            </a:extLst>
          </p:cNvPr>
          <p:cNvSpPr txBox="1"/>
          <p:nvPr/>
        </p:nvSpPr>
        <p:spPr>
          <a:xfrm>
            <a:off x="7180728" y="1715850"/>
            <a:ext cx="989637" cy="430887"/>
          </a:xfrm>
          <a:prstGeom prst="rect">
            <a:avLst/>
          </a:prstGeom>
          <a:noFill/>
        </p:spPr>
        <p:txBody>
          <a:bodyPr vert="horz" wrap="square" lIns="0" tIns="0" rIns="0" bIns="0" rtlCol="0">
            <a:spAutoFit/>
          </a:bodyPr>
          <a:lstStyle/>
          <a:p>
            <a:pPr algn="ctr"/>
            <a:r>
              <a:rPr lang="en-US" sz="1400" dirty="0">
                <a:solidFill>
                  <a:schemeClr val="bg1"/>
                </a:solidFill>
              </a:rPr>
              <a:t>Telemetry binaries</a:t>
            </a:r>
          </a:p>
        </p:txBody>
      </p:sp>
      <p:sp>
        <p:nvSpPr>
          <p:cNvPr id="136" name="TextBox 135">
            <a:extLst>
              <a:ext uri="{FF2B5EF4-FFF2-40B4-BE49-F238E27FC236}">
                <a16:creationId xmlns:a16="http://schemas.microsoft.com/office/drawing/2014/main" id="{0517069E-310D-4A60-8FC9-8EFCBF11BDFC}"/>
              </a:ext>
            </a:extLst>
          </p:cNvPr>
          <p:cNvSpPr txBox="1"/>
          <p:nvPr/>
        </p:nvSpPr>
        <p:spPr>
          <a:xfrm>
            <a:off x="9175948" y="1715850"/>
            <a:ext cx="989637" cy="430887"/>
          </a:xfrm>
          <a:prstGeom prst="rect">
            <a:avLst/>
          </a:prstGeom>
          <a:noFill/>
        </p:spPr>
        <p:txBody>
          <a:bodyPr vert="horz" wrap="square" lIns="0" tIns="0" rIns="0" bIns="0" rtlCol="0">
            <a:spAutoFit/>
          </a:bodyPr>
          <a:lstStyle/>
          <a:p>
            <a:pPr algn="ctr"/>
            <a:r>
              <a:rPr lang="en-US" sz="1400" dirty="0">
                <a:solidFill>
                  <a:schemeClr val="bg1"/>
                </a:solidFill>
              </a:rPr>
              <a:t>Telemetry objects</a:t>
            </a:r>
          </a:p>
        </p:txBody>
      </p:sp>
      <p:cxnSp>
        <p:nvCxnSpPr>
          <p:cNvPr id="138" name="Straight Arrow Connector 137">
            <a:extLst>
              <a:ext uri="{FF2B5EF4-FFF2-40B4-BE49-F238E27FC236}">
                <a16:creationId xmlns:a16="http://schemas.microsoft.com/office/drawing/2014/main" id="{B5FC193E-0E56-4D5B-B6F9-4D3A1EC39BC9}"/>
              </a:ext>
            </a:extLst>
          </p:cNvPr>
          <p:cNvCxnSpPr>
            <a:cxnSpLocks/>
            <a:endCxn id="113" idx="1"/>
          </p:cNvCxnSpPr>
          <p:nvPr/>
        </p:nvCxnSpPr>
        <p:spPr>
          <a:xfrm>
            <a:off x="1014303" y="2039015"/>
            <a:ext cx="1041105" cy="75980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1" name="TextBox 140">
            <a:extLst>
              <a:ext uri="{FF2B5EF4-FFF2-40B4-BE49-F238E27FC236}">
                <a16:creationId xmlns:a16="http://schemas.microsoft.com/office/drawing/2014/main" id="{BBF19DAC-CDD4-400B-B059-2BEE0376B6B1}"/>
              </a:ext>
            </a:extLst>
          </p:cNvPr>
          <p:cNvSpPr txBox="1"/>
          <p:nvPr/>
        </p:nvSpPr>
        <p:spPr>
          <a:xfrm>
            <a:off x="9529234" y="2400337"/>
            <a:ext cx="1560521" cy="215444"/>
          </a:xfrm>
          <a:prstGeom prst="rect">
            <a:avLst/>
          </a:prstGeom>
          <a:noFill/>
        </p:spPr>
        <p:txBody>
          <a:bodyPr vert="horz" wrap="square" lIns="0" tIns="0" rIns="0" bIns="0" rtlCol="0">
            <a:spAutoFit/>
          </a:bodyPr>
          <a:lstStyle/>
          <a:p>
            <a:pPr algn="ctr"/>
            <a:r>
              <a:rPr lang="en-US" sz="1400" dirty="0">
                <a:solidFill>
                  <a:schemeClr val="accent3">
                    <a:lumMod val="60000"/>
                    <a:lumOff val="40000"/>
                  </a:schemeClr>
                </a:solidFill>
              </a:rPr>
              <a:t>Likely root causes</a:t>
            </a:r>
          </a:p>
        </p:txBody>
      </p:sp>
      <p:sp>
        <p:nvSpPr>
          <p:cNvPr id="142" name="Rectangle 141">
            <a:extLst>
              <a:ext uri="{FF2B5EF4-FFF2-40B4-BE49-F238E27FC236}">
                <a16:creationId xmlns:a16="http://schemas.microsoft.com/office/drawing/2014/main" id="{62C21F0F-208C-4A6C-BCB4-9DD9B0C3C22A}"/>
              </a:ext>
            </a:extLst>
          </p:cNvPr>
          <p:cNvSpPr/>
          <p:nvPr/>
        </p:nvSpPr>
        <p:spPr>
          <a:xfrm>
            <a:off x="6471476" y="1608128"/>
            <a:ext cx="716522"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JIRA</a:t>
            </a:r>
          </a:p>
        </p:txBody>
      </p:sp>
      <p:sp>
        <p:nvSpPr>
          <p:cNvPr id="143" name="Rectangle 142">
            <a:extLst>
              <a:ext uri="{FF2B5EF4-FFF2-40B4-BE49-F238E27FC236}">
                <a16:creationId xmlns:a16="http://schemas.microsoft.com/office/drawing/2014/main" id="{FFB0570C-A98F-4D0B-8C33-E10073E1B01B}"/>
              </a:ext>
            </a:extLst>
          </p:cNvPr>
          <p:cNvSpPr/>
          <p:nvPr/>
        </p:nvSpPr>
        <p:spPr>
          <a:xfrm>
            <a:off x="8122369" y="1608128"/>
            <a:ext cx="1076279"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Telemetry Extractor</a:t>
            </a:r>
          </a:p>
        </p:txBody>
      </p:sp>
      <p:sp>
        <p:nvSpPr>
          <p:cNvPr id="144" name="Rectangle 143">
            <a:extLst>
              <a:ext uri="{FF2B5EF4-FFF2-40B4-BE49-F238E27FC236}">
                <a16:creationId xmlns:a16="http://schemas.microsoft.com/office/drawing/2014/main" id="{C4554E17-037F-4CBD-A2CB-A86EB438D515}"/>
              </a:ext>
            </a:extLst>
          </p:cNvPr>
          <p:cNvSpPr/>
          <p:nvPr/>
        </p:nvSpPr>
        <p:spPr>
          <a:xfrm>
            <a:off x="10114987" y="1608128"/>
            <a:ext cx="716522"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Triage Tool</a:t>
            </a:r>
          </a:p>
        </p:txBody>
      </p:sp>
      <p:sp>
        <p:nvSpPr>
          <p:cNvPr id="145" name="Rectangle 144">
            <a:extLst>
              <a:ext uri="{FF2B5EF4-FFF2-40B4-BE49-F238E27FC236}">
                <a16:creationId xmlns:a16="http://schemas.microsoft.com/office/drawing/2014/main" id="{B64DE1CE-AD45-4A0F-8132-30ED85811F8E}"/>
              </a:ext>
            </a:extLst>
          </p:cNvPr>
          <p:cNvSpPr/>
          <p:nvPr/>
        </p:nvSpPr>
        <p:spPr>
          <a:xfrm>
            <a:off x="4410320" y="1608128"/>
            <a:ext cx="1367842"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Test tools (</a:t>
            </a:r>
            <a:r>
              <a:rPr lang="en-US" sz="1400" dirty="0" err="1">
                <a:solidFill>
                  <a:schemeClr val="tx1"/>
                </a:solidFill>
              </a:rPr>
              <a:t>Conval</a:t>
            </a:r>
            <a:r>
              <a:rPr lang="en-US" sz="1400" dirty="0">
                <a:solidFill>
                  <a:schemeClr val="tx1"/>
                </a:solidFill>
              </a:rPr>
              <a:t>, PV, …)</a:t>
            </a:r>
          </a:p>
        </p:txBody>
      </p:sp>
      <p:sp>
        <p:nvSpPr>
          <p:cNvPr id="146" name="Rectangle 145">
            <a:extLst>
              <a:ext uri="{FF2B5EF4-FFF2-40B4-BE49-F238E27FC236}">
                <a16:creationId xmlns:a16="http://schemas.microsoft.com/office/drawing/2014/main" id="{C96EB007-C446-440A-9F31-3D521DB54EE9}"/>
              </a:ext>
            </a:extLst>
          </p:cNvPr>
          <p:cNvSpPr/>
          <p:nvPr/>
        </p:nvSpPr>
        <p:spPr>
          <a:xfrm>
            <a:off x="2065600" y="1603157"/>
            <a:ext cx="1059422"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FW Compiler</a:t>
            </a:r>
          </a:p>
        </p:txBody>
      </p:sp>
      <p:sp>
        <p:nvSpPr>
          <p:cNvPr id="147" name="Rectangle 146">
            <a:extLst>
              <a:ext uri="{FF2B5EF4-FFF2-40B4-BE49-F238E27FC236}">
                <a16:creationId xmlns:a16="http://schemas.microsoft.com/office/drawing/2014/main" id="{AE371059-5F4A-444B-9B18-370043AA489D}"/>
              </a:ext>
            </a:extLst>
          </p:cNvPr>
          <p:cNvSpPr/>
          <p:nvPr/>
        </p:nvSpPr>
        <p:spPr>
          <a:xfrm>
            <a:off x="548530" y="1608128"/>
            <a:ext cx="811290"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Git – Source Control</a:t>
            </a:r>
          </a:p>
        </p:txBody>
      </p:sp>
      <p:cxnSp>
        <p:nvCxnSpPr>
          <p:cNvPr id="148" name="Straight Arrow Connector 147">
            <a:extLst>
              <a:ext uri="{FF2B5EF4-FFF2-40B4-BE49-F238E27FC236}">
                <a16:creationId xmlns:a16="http://schemas.microsoft.com/office/drawing/2014/main" id="{5B901032-078C-4695-8317-DE832E54605F}"/>
              </a:ext>
            </a:extLst>
          </p:cNvPr>
          <p:cNvCxnSpPr>
            <a:cxnSpLocks/>
            <a:stCxn id="144" idx="3"/>
          </p:cNvCxnSpPr>
          <p:nvPr/>
        </p:nvCxnSpPr>
        <p:spPr>
          <a:xfrm flipV="1">
            <a:off x="10831509" y="1928808"/>
            <a:ext cx="510596" cy="2486"/>
          </a:xfrm>
          <a:prstGeom prst="straightConnector1">
            <a:avLst/>
          </a:prstGeom>
          <a:ln w="254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EB4943D4-C441-4107-B944-A5EF8976ADE6}"/>
              </a:ext>
            </a:extLst>
          </p:cNvPr>
          <p:cNvCxnSpPr>
            <a:cxnSpLocks/>
            <a:stCxn id="93" idx="3"/>
            <a:endCxn id="150" idx="2"/>
          </p:cNvCxnSpPr>
          <p:nvPr/>
        </p:nvCxnSpPr>
        <p:spPr>
          <a:xfrm>
            <a:off x="5988345" y="3784617"/>
            <a:ext cx="3435471" cy="1065414"/>
          </a:xfrm>
          <a:prstGeom prst="straightConnector1">
            <a:avLst/>
          </a:prstGeom>
          <a:ln>
            <a:solidFill>
              <a:schemeClr val="bg1"/>
            </a:solidFill>
            <a:headEnd type="triangl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150" name="Cylinder 149">
            <a:extLst>
              <a:ext uri="{FF2B5EF4-FFF2-40B4-BE49-F238E27FC236}">
                <a16:creationId xmlns:a16="http://schemas.microsoft.com/office/drawing/2014/main" id="{36B20A58-A990-44C6-9FD3-E3F3A5C9DE21}"/>
              </a:ext>
            </a:extLst>
          </p:cNvPr>
          <p:cNvSpPr/>
          <p:nvPr/>
        </p:nvSpPr>
        <p:spPr>
          <a:xfrm>
            <a:off x="9423816" y="4088633"/>
            <a:ext cx="2096271" cy="1522795"/>
          </a:xfrm>
          <a:prstGeom prst="can">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chemeClr val="tx1"/>
              </a:solidFill>
            </a:endParaRPr>
          </a:p>
          <a:p>
            <a:pPr algn="ctr"/>
            <a:r>
              <a:rPr lang="en-US" sz="1400" b="1" dirty="0">
                <a:solidFill>
                  <a:schemeClr val="tx1"/>
                </a:solidFill>
              </a:rPr>
              <a:t>Handbook Code</a:t>
            </a:r>
          </a:p>
          <a:p>
            <a:pPr algn="ctr"/>
            <a:r>
              <a:rPr lang="en-US" sz="1400" dirty="0">
                <a:solidFill>
                  <a:schemeClr val="tx1"/>
                </a:solidFill>
              </a:rPr>
              <a:t>Codify the techniques listed in the debug handbook</a:t>
            </a:r>
          </a:p>
        </p:txBody>
      </p:sp>
      <p:cxnSp>
        <p:nvCxnSpPr>
          <p:cNvPr id="151" name="Straight Arrow Connector 150">
            <a:extLst>
              <a:ext uri="{FF2B5EF4-FFF2-40B4-BE49-F238E27FC236}">
                <a16:creationId xmlns:a16="http://schemas.microsoft.com/office/drawing/2014/main" id="{47199591-988F-41E8-9E91-14E43565BCEA}"/>
              </a:ext>
            </a:extLst>
          </p:cNvPr>
          <p:cNvCxnSpPr>
            <a:cxnSpLocks/>
            <a:stCxn id="150" idx="1"/>
            <a:endCxn id="158" idx="3"/>
          </p:cNvCxnSpPr>
          <p:nvPr/>
        </p:nvCxnSpPr>
        <p:spPr>
          <a:xfrm flipV="1">
            <a:off x="10471952" y="3362082"/>
            <a:ext cx="9326" cy="726551"/>
          </a:xfrm>
          <a:prstGeom prst="straightConnector1">
            <a:avLst/>
          </a:prstGeom>
          <a:ln>
            <a:solidFill>
              <a:schemeClr val="bg1"/>
            </a:solidFill>
            <a:headEnd type="triangl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152" name="Rectangle 151">
            <a:extLst>
              <a:ext uri="{FF2B5EF4-FFF2-40B4-BE49-F238E27FC236}">
                <a16:creationId xmlns:a16="http://schemas.microsoft.com/office/drawing/2014/main" id="{8ADDF036-2106-49F5-A820-FF3DE89CC4D8}"/>
              </a:ext>
            </a:extLst>
          </p:cNvPr>
          <p:cNvSpPr/>
          <p:nvPr/>
        </p:nvSpPr>
        <p:spPr>
          <a:xfrm>
            <a:off x="6288361" y="2798815"/>
            <a:ext cx="1082751" cy="44571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Customer</a:t>
            </a:r>
          </a:p>
        </p:txBody>
      </p:sp>
      <p:cxnSp>
        <p:nvCxnSpPr>
          <p:cNvPr id="153" name="Straight Arrow Connector 152">
            <a:extLst>
              <a:ext uri="{FF2B5EF4-FFF2-40B4-BE49-F238E27FC236}">
                <a16:creationId xmlns:a16="http://schemas.microsoft.com/office/drawing/2014/main" id="{4CA7D8DE-E250-4DBC-A5A5-1C063510C66B}"/>
              </a:ext>
            </a:extLst>
          </p:cNvPr>
          <p:cNvCxnSpPr>
            <a:cxnSpLocks/>
            <a:stCxn id="152" idx="0"/>
          </p:cNvCxnSpPr>
          <p:nvPr/>
        </p:nvCxnSpPr>
        <p:spPr>
          <a:xfrm flipV="1">
            <a:off x="6829737" y="2254459"/>
            <a:ext cx="0" cy="54435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4" name="TextBox 153">
            <a:extLst>
              <a:ext uri="{FF2B5EF4-FFF2-40B4-BE49-F238E27FC236}">
                <a16:creationId xmlns:a16="http://schemas.microsoft.com/office/drawing/2014/main" id="{7E2D0CD0-3269-4197-B7BA-B98E6BC5C2CE}"/>
              </a:ext>
            </a:extLst>
          </p:cNvPr>
          <p:cNvSpPr txBox="1"/>
          <p:nvPr/>
        </p:nvSpPr>
        <p:spPr>
          <a:xfrm>
            <a:off x="6739786" y="2480712"/>
            <a:ext cx="989637" cy="215444"/>
          </a:xfrm>
          <a:prstGeom prst="rect">
            <a:avLst/>
          </a:prstGeom>
          <a:noFill/>
        </p:spPr>
        <p:txBody>
          <a:bodyPr vert="horz" wrap="square" lIns="0" tIns="0" rIns="0" bIns="0" rtlCol="0">
            <a:spAutoFit/>
          </a:bodyPr>
          <a:lstStyle/>
          <a:p>
            <a:pPr algn="ctr"/>
            <a:r>
              <a:rPr lang="en-US" sz="1400" dirty="0">
                <a:solidFill>
                  <a:schemeClr val="bg1"/>
                </a:solidFill>
              </a:rPr>
              <a:t>Failures</a:t>
            </a:r>
          </a:p>
        </p:txBody>
      </p:sp>
      <p:cxnSp>
        <p:nvCxnSpPr>
          <p:cNvPr id="155" name="Straight Arrow Connector 154">
            <a:extLst>
              <a:ext uri="{FF2B5EF4-FFF2-40B4-BE49-F238E27FC236}">
                <a16:creationId xmlns:a16="http://schemas.microsoft.com/office/drawing/2014/main" id="{55452240-A6AD-450E-96A3-F20FBED3810E}"/>
              </a:ext>
            </a:extLst>
          </p:cNvPr>
          <p:cNvCxnSpPr>
            <a:cxnSpLocks/>
            <a:stCxn id="152" idx="1"/>
            <a:endCxn id="126" idx="4"/>
          </p:cNvCxnSpPr>
          <p:nvPr/>
        </p:nvCxnSpPr>
        <p:spPr>
          <a:xfrm flipH="1" flipV="1">
            <a:off x="5673996" y="3015530"/>
            <a:ext cx="614365" cy="614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F38058AE-2128-466D-BC32-EDA2FB0F8D0B}"/>
              </a:ext>
            </a:extLst>
          </p:cNvPr>
          <p:cNvCxnSpPr>
            <a:cxnSpLocks/>
          </p:cNvCxnSpPr>
          <p:nvPr/>
        </p:nvCxnSpPr>
        <p:spPr>
          <a:xfrm flipH="1">
            <a:off x="5615406" y="2258723"/>
            <a:ext cx="872030" cy="55892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7" name="TextBox 156">
            <a:extLst>
              <a:ext uri="{FF2B5EF4-FFF2-40B4-BE49-F238E27FC236}">
                <a16:creationId xmlns:a16="http://schemas.microsoft.com/office/drawing/2014/main" id="{056D1E41-F265-4E69-B5D1-A51F3F952529}"/>
              </a:ext>
            </a:extLst>
          </p:cNvPr>
          <p:cNvSpPr txBox="1"/>
          <p:nvPr/>
        </p:nvSpPr>
        <p:spPr>
          <a:xfrm rot="19621044">
            <a:off x="5548447" y="2359032"/>
            <a:ext cx="890928" cy="215444"/>
          </a:xfrm>
          <a:prstGeom prst="rect">
            <a:avLst/>
          </a:prstGeom>
          <a:noFill/>
        </p:spPr>
        <p:txBody>
          <a:bodyPr vert="horz" wrap="square" lIns="0" tIns="0" rIns="0" bIns="0" rtlCol="0">
            <a:spAutoFit/>
          </a:bodyPr>
          <a:lstStyle/>
          <a:p>
            <a:pPr algn="ctr"/>
            <a:r>
              <a:rPr lang="en-US" sz="1400" dirty="0">
                <a:solidFill>
                  <a:schemeClr val="bg1"/>
                </a:solidFill>
              </a:rPr>
              <a:t>Crawler</a:t>
            </a:r>
          </a:p>
        </p:txBody>
      </p:sp>
      <p:sp>
        <p:nvSpPr>
          <p:cNvPr id="158" name="Cylinder 157">
            <a:extLst>
              <a:ext uri="{FF2B5EF4-FFF2-40B4-BE49-F238E27FC236}">
                <a16:creationId xmlns:a16="http://schemas.microsoft.com/office/drawing/2014/main" id="{DA717FA9-B3E3-4A8C-8A13-20401725BB10}"/>
              </a:ext>
            </a:extLst>
          </p:cNvPr>
          <p:cNvSpPr/>
          <p:nvPr/>
        </p:nvSpPr>
        <p:spPr>
          <a:xfrm>
            <a:off x="9907677" y="2766030"/>
            <a:ext cx="1147202" cy="5960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Debug Handbook</a:t>
            </a:r>
          </a:p>
        </p:txBody>
      </p:sp>
      <p:cxnSp>
        <p:nvCxnSpPr>
          <p:cNvPr id="159" name="Straight Arrow Connector 158">
            <a:extLst>
              <a:ext uri="{FF2B5EF4-FFF2-40B4-BE49-F238E27FC236}">
                <a16:creationId xmlns:a16="http://schemas.microsoft.com/office/drawing/2014/main" id="{3C6D7571-2BDD-48BF-9044-00B21CE99CA6}"/>
              </a:ext>
            </a:extLst>
          </p:cNvPr>
          <p:cNvCxnSpPr>
            <a:cxnSpLocks/>
          </p:cNvCxnSpPr>
          <p:nvPr/>
        </p:nvCxnSpPr>
        <p:spPr>
          <a:xfrm>
            <a:off x="11342105" y="1933931"/>
            <a:ext cx="0" cy="1873130"/>
          </a:xfrm>
          <a:prstGeom prst="straightConnector1">
            <a:avLst/>
          </a:prstGeom>
          <a:ln w="254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B1E5FB8D-DF82-4737-9D4B-F83A9C36F468}"/>
              </a:ext>
            </a:extLst>
          </p:cNvPr>
          <p:cNvCxnSpPr>
            <a:cxnSpLocks/>
            <a:stCxn id="158" idx="1"/>
            <a:endCxn id="144" idx="2"/>
          </p:cNvCxnSpPr>
          <p:nvPr/>
        </p:nvCxnSpPr>
        <p:spPr>
          <a:xfrm flipH="1" flipV="1">
            <a:off x="10473248" y="2254459"/>
            <a:ext cx="8030" cy="511571"/>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161" name="Straight Arrow Connector 160">
            <a:extLst>
              <a:ext uri="{FF2B5EF4-FFF2-40B4-BE49-F238E27FC236}">
                <a16:creationId xmlns:a16="http://schemas.microsoft.com/office/drawing/2014/main" id="{373160AD-1445-41E3-9ED4-F20748EE81D3}"/>
              </a:ext>
            </a:extLst>
          </p:cNvPr>
          <p:cNvCxnSpPr>
            <a:cxnSpLocks/>
            <a:endCxn id="158" idx="2"/>
          </p:cNvCxnSpPr>
          <p:nvPr/>
        </p:nvCxnSpPr>
        <p:spPr>
          <a:xfrm>
            <a:off x="7200592" y="2237596"/>
            <a:ext cx="2707085" cy="826460"/>
          </a:xfrm>
          <a:prstGeom prst="straightConnector1">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sp>
        <p:nvSpPr>
          <p:cNvPr id="162" name="TextBox 161">
            <a:extLst>
              <a:ext uri="{FF2B5EF4-FFF2-40B4-BE49-F238E27FC236}">
                <a16:creationId xmlns:a16="http://schemas.microsoft.com/office/drawing/2014/main" id="{328A7521-DC69-4E40-8309-3C51753EE4EA}"/>
              </a:ext>
            </a:extLst>
          </p:cNvPr>
          <p:cNvSpPr txBox="1"/>
          <p:nvPr/>
        </p:nvSpPr>
        <p:spPr>
          <a:xfrm rot="980311">
            <a:off x="8049751" y="2733836"/>
            <a:ext cx="1093209" cy="169277"/>
          </a:xfrm>
          <a:prstGeom prst="rect">
            <a:avLst/>
          </a:prstGeom>
          <a:noFill/>
        </p:spPr>
        <p:txBody>
          <a:bodyPr vert="horz" wrap="square" lIns="0" tIns="0" rIns="0" bIns="0" rtlCol="0">
            <a:spAutoFit/>
          </a:bodyPr>
          <a:lstStyle/>
          <a:p>
            <a:pPr algn="ctr"/>
            <a:r>
              <a:rPr lang="en-US" sz="1100" dirty="0">
                <a:solidFill>
                  <a:schemeClr val="accent4">
                    <a:lumMod val="60000"/>
                    <a:lumOff val="40000"/>
                  </a:schemeClr>
                </a:solidFill>
              </a:rPr>
              <a:t>Debug recipe</a:t>
            </a:r>
          </a:p>
        </p:txBody>
      </p:sp>
      <p:sp>
        <p:nvSpPr>
          <p:cNvPr id="163" name="TextBox 162">
            <a:extLst>
              <a:ext uri="{FF2B5EF4-FFF2-40B4-BE49-F238E27FC236}">
                <a16:creationId xmlns:a16="http://schemas.microsoft.com/office/drawing/2014/main" id="{BB54FABC-32C7-4FBD-9170-CDF83D488C24}"/>
              </a:ext>
            </a:extLst>
          </p:cNvPr>
          <p:cNvSpPr txBox="1"/>
          <p:nvPr/>
        </p:nvSpPr>
        <p:spPr>
          <a:xfrm>
            <a:off x="8572011" y="3438274"/>
            <a:ext cx="1914446" cy="215444"/>
          </a:xfrm>
          <a:prstGeom prst="rect">
            <a:avLst/>
          </a:prstGeom>
          <a:noFill/>
        </p:spPr>
        <p:txBody>
          <a:bodyPr vert="horz" wrap="square" lIns="0" tIns="0" rIns="0" bIns="0" rtlCol="0">
            <a:spAutoFit/>
          </a:bodyPr>
          <a:lstStyle/>
          <a:p>
            <a:pPr algn="ctr"/>
            <a:r>
              <a:rPr lang="en-US" sz="1400" dirty="0">
                <a:solidFill>
                  <a:schemeClr val="accent4">
                    <a:lumMod val="60000"/>
                    <a:lumOff val="40000"/>
                  </a:schemeClr>
                </a:solidFill>
              </a:rPr>
              <a:t>Dev Analysis Modules</a:t>
            </a:r>
          </a:p>
        </p:txBody>
      </p:sp>
      <p:sp>
        <p:nvSpPr>
          <p:cNvPr id="164" name="TextBox 163">
            <a:extLst>
              <a:ext uri="{FF2B5EF4-FFF2-40B4-BE49-F238E27FC236}">
                <a16:creationId xmlns:a16="http://schemas.microsoft.com/office/drawing/2014/main" id="{CEC49E5C-9064-46F0-A708-98A79A0CAB5F}"/>
              </a:ext>
            </a:extLst>
          </p:cNvPr>
          <p:cNvSpPr txBox="1"/>
          <p:nvPr/>
        </p:nvSpPr>
        <p:spPr>
          <a:xfrm>
            <a:off x="5481839" y="2815107"/>
            <a:ext cx="989637" cy="215444"/>
          </a:xfrm>
          <a:prstGeom prst="rect">
            <a:avLst/>
          </a:prstGeom>
          <a:noFill/>
        </p:spPr>
        <p:txBody>
          <a:bodyPr vert="horz" wrap="square" lIns="0" tIns="0" rIns="0" bIns="0" rtlCol="0">
            <a:spAutoFit/>
          </a:bodyPr>
          <a:lstStyle/>
          <a:p>
            <a:pPr algn="ctr"/>
            <a:r>
              <a:rPr lang="en-US" sz="1400" dirty="0">
                <a:solidFill>
                  <a:schemeClr val="bg1"/>
                </a:solidFill>
              </a:rPr>
              <a:t>Meta</a:t>
            </a:r>
          </a:p>
        </p:txBody>
      </p:sp>
      <p:cxnSp>
        <p:nvCxnSpPr>
          <p:cNvPr id="165" name="Straight Arrow Connector 164">
            <a:extLst>
              <a:ext uri="{FF2B5EF4-FFF2-40B4-BE49-F238E27FC236}">
                <a16:creationId xmlns:a16="http://schemas.microsoft.com/office/drawing/2014/main" id="{42C817D2-EB2B-4D3A-A307-F9192D015CD8}"/>
              </a:ext>
            </a:extLst>
          </p:cNvPr>
          <p:cNvCxnSpPr>
            <a:cxnSpLocks/>
          </p:cNvCxnSpPr>
          <p:nvPr/>
        </p:nvCxnSpPr>
        <p:spPr>
          <a:xfrm>
            <a:off x="7169193" y="1924564"/>
            <a:ext cx="991011"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A8244B1D-68C8-41A4-8F22-CA614EAAEB21}"/>
              </a:ext>
            </a:extLst>
          </p:cNvPr>
          <p:cNvCxnSpPr>
            <a:cxnSpLocks/>
          </p:cNvCxnSpPr>
          <p:nvPr/>
        </p:nvCxnSpPr>
        <p:spPr>
          <a:xfrm flipV="1">
            <a:off x="9222087" y="1924564"/>
            <a:ext cx="882105"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609E8DA9-FA8C-4FEA-9E6F-7B5CF4735B2E}"/>
              </a:ext>
            </a:extLst>
          </p:cNvPr>
          <p:cNvCxnSpPr>
            <a:cxnSpLocks/>
            <a:stCxn id="168" idx="3"/>
          </p:cNvCxnSpPr>
          <p:nvPr/>
        </p:nvCxnSpPr>
        <p:spPr>
          <a:xfrm>
            <a:off x="9467495" y="1117695"/>
            <a:ext cx="1029191" cy="483704"/>
          </a:xfrm>
          <a:prstGeom prst="straightConnector1">
            <a:avLst/>
          </a:prstGeom>
          <a:ln>
            <a:solidFill>
              <a:schemeClr val="bg1"/>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168" name="TextBox 167">
            <a:extLst>
              <a:ext uri="{FF2B5EF4-FFF2-40B4-BE49-F238E27FC236}">
                <a16:creationId xmlns:a16="http://schemas.microsoft.com/office/drawing/2014/main" id="{95E545CB-86EB-4A9B-BA6B-A0368350FDA3}"/>
              </a:ext>
            </a:extLst>
          </p:cNvPr>
          <p:cNvSpPr txBox="1"/>
          <p:nvPr/>
        </p:nvSpPr>
        <p:spPr>
          <a:xfrm>
            <a:off x="7978863" y="686808"/>
            <a:ext cx="1488632" cy="861774"/>
          </a:xfrm>
          <a:prstGeom prst="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vert="horz" wrap="square" lIns="0" tIns="0" rIns="0" bIns="0" rtlCol="0">
            <a:spAutoFit/>
          </a:bodyPr>
          <a:lstStyle/>
          <a:p>
            <a:pPr algn="ctr"/>
            <a:r>
              <a:rPr lang="en-US" sz="1400" dirty="0">
                <a:solidFill>
                  <a:schemeClr val="tx1"/>
                </a:solidFill>
              </a:rPr>
              <a:t>Reduced human analysis, Experimentation, &amp; Simulation</a:t>
            </a:r>
          </a:p>
        </p:txBody>
      </p:sp>
      <p:cxnSp>
        <p:nvCxnSpPr>
          <p:cNvPr id="169" name="Straight Arrow Connector 168">
            <a:extLst>
              <a:ext uri="{FF2B5EF4-FFF2-40B4-BE49-F238E27FC236}">
                <a16:creationId xmlns:a16="http://schemas.microsoft.com/office/drawing/2014/main" id="{217347D4-0D31-43E7-93E5-CDCCF12AC9C5}"/>
              </a:ext>
            </a:extLst>
          </p:cNvPr>
          <p:cNvCxnSpPr>
            <a:cxnSpLocks/>
            <a:endCxn id="168" idx="1"/>
          </p:cNvCxnSpPr>
          <p:nvPr/>
        </p:nvCxnSpPr>
        <p:spPr>
          <a:xfrm flipV="1">
            <a:off x="6853175" y="1117695"/>
            <a:ext cx="1125688" cy="483705"/>
          </a:xfrm>
          <a:prstGeom prst="straightConnector1">
            <a:avLst/>
          </a:prstGeom>
          <a:ln>
            <a:solidFill>
              <a:schemeClr val="bg1"/>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170" name="TextBox 169">
            <a:extLst>
              <a:ext uri="{FF2B5EF4-FFF2-40B4-BE49-F238E27FC236}">
                <a16:creationId xmlns:a16="http://schemas.microsoft.com/office/drawing/2014/main" id="{8C47D44A-B484-4D1A-AE02-82136F8ACE08}"/>
              </a:ext>
            </a:extLst>
          </p:cNvPr>
          <p:cNvSpPr txBox="1"/>
          <p:nvPr/>
        </p:nvSpPr>
        <p:spPr>
          <a:xfrm>
            <a:off x="1978853" y="923535"/>
            <a:ext cx="1073952" cy="430887"/>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Data Control Management</a:t>
            </a:r>
          </a:p>
        </p:txBody>
      </p:sp>
      <p:cxnSp>
        <p:nvCxnSpPr>
          <p:cNvPr id="171" name="Straight Arrow Connector 170">
            <a:extLst>
              <a:ext uri="{FF2B5EF4-FFF2-40B4-BE49-F238E27FC236}">
                <a16:creationId xmlns:a16="http://schemas.microsoft.com/office/drawing/2014/main" id="{45E0D068-28F5-47D0-9E4F-87630C9E8E28}"/>
              </a:ext>
            </a:extLst>
          </p:cNvPr>
          <p:cNvCxnSpPr>
            <a:cxnSpLocks/>
            <a:endCxn id="170" idx="1"/>
          </p:cNvCxnSpPr>
          <p:nvPr/>
        </p:nvCxnSpPr>
        <p:spPr>
          <a:xfrm flipV="1">
            <a:off x="1175657" y="1138979"/>
            <a:ext cx="803196" cy="47131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16089A8-28D1-4E75-A54D-BF831C4027A9}"/>
              </a:ext>
            </a:extLst>
          </p:cNvPr>
          <p:cNvCxnSpPr>
            <a:cxnSpLocks/>
            <a:stCxn id="170" idx="2"/>
          </p:cNvCxnSpPr>
          <p:nvPr/>
        </p:nvCxnSpPr>
        <p:spPr>
          <a:xfrm>
            <a:off x="2515829" y="1354422"/>
            <a:ext cx="5203" cy="26212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3" name="TextBox 172">
            <a:extLst>
              <a:ext uri="{FF2B5EF4-FFF2-40B4-BE49-F238E27FC236}">
                <a16:creationId xmlns:a16="http://schemas.microsoft.com/office/drawing/2014/main" id="{2D16A8DD-8BE3-4C6D-A740-EFDAA9072EBB}"/>
              </a:ext>
            </a:extLst>
          </p:cNvPr>
          <p:cNvSpPr txBox="1"/>
          <p:nvPr/>
        </p:nvSpPr>
        <p:spPr>
          <a:xfrm>
            <a:off x="2596519" y="1394846"/>
            <a:ext cx="812723" cy="215444"/>
          </a:xfrm>
          <a:prstGeom prst="rect">
            <a:avLst/>
          </a:prstGeom>
          <a:noFill/>
        </p:spPr>
        <p:txBody>
          <a:bodyPr vert="horz" wrap="none" lIns="0" tIns="0" rIns="0" bIns="0" rtlCol="0">
            <a:spAutoFit/>
          </a:bodyPr>
          <a:lstStyle>
            <a:defPPr>
              <a:defRPr lang="en-US"/>
            </a:defPPr>
            <a:lvl1pPr algn="ctr">
              <a:defRPr sz="1400">
                <a:solidFill>
                  <a:schemeClr val="bg1"/>
                </a:solidFill>
              </a:defRPr>
            </a:lvl1pPr>
          </a:lstStyle>
          <a:p>
            <a:r>
              <a:rPr lang="en-US" dirty="0"/>
              <a:t>Object ids</a:t>
            </a:r>
          </a:p>
        </p:txBody>
      </p:sp>
    </p:spTree>
    <p:extLst>
      <p:ext uri="{BB962C8B-B14F-4D97-AF65-F5344CB8AC3E}">
        <p14:creationId xmlns:p14="http://schemas.microsoft.com/office/powerpoint/2010/main" val="108492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9A6BA-7EDC-4274-883F-49E0D665C153}"/>
              </a:ext>
            </a:extLst>
          </p:cNvPr>
          <p:cNvSpPr>
            <a:spLocks noGrp="1"/>
          </p:cNvSpPr>
          <p:nvPr>
            <p:ph type="sldNum" sz="quarter" idx="12"/>
          </p:nvPr>
        </p:nvSpPr>
        <p:spPr>
          <a:xfrm>
            <a:off x="9163136" y="6432516"/>
            <a:ext cx="2844800" cy="365125"/>
          </a:xfrm>
        </p:spPr>
        <p:txBody>
          <a:bodyPr/>
          <a:lstStyle/>
          <a:p>
            <a:fld id="{EE2556C5-CE8C-6547-B838-EA80C61A4AF7}" type="slidenum">
              <a:rPr lang="en-US" smtClean="0"/>
              <a:pPr/>
              <a:t>8</a:t>
            </a:fld>
            <a:endParaRPr lang="en-US" dirty="0"/>
          </a:p>
        </p:txBody>
      </p:sp>
      <p:sp>
        <p:nvSpPr>
          <p:cNvPr id="3" name="Title 2">
            <a:extLst>
              <a:ext uri="{FF2B5EF4-FFF2-40B4-BE49-F238E27FC236}">
                <a16:creationId xmlns:a16="http://schemas.microsoft.com/office/drawing/2014/main" id="{D99A9365-3DFD-438F-B3F6-2234F14DC82E}"/>
              </a:ext>
            </a:extLst>
          </p:cNvPr>
          <p:cNvSpPr>
            <a:spLocks noGrp="1"/>
          </p:cNvSpPr>
          <p:nvPr>
            <p:ph type="title"/>
          </p:nvPr>
        </p:nvSpPr>
        <p:spPr/>
        <p:txBody>
          <a:bodyPr/>
          <a:lstStyle/>
          <a:p>
            <a:r>
              <a:rPr lang="en-US" dirty="0"/>
              <a:t>Pathfinding Questions</a:t>
            </a:r>
          </a:p>
        </p:txBody>
      </p:sp>
      <p:sp>
        <p:nvSpPr>
          <p:cNvPr id="4" name="Content Placeholder 3">
            <a:extLst>
              <a:ext uri="{FF2B5EF4-FFF2-40B4-BE49-F238E27FC236}">
                <a16:creationId xmlns:a16="http://schemas.microsoft.com/office/drawing/2014/main" id="{17AA576A-88DF-45F9-9377-6A00259CB5E9}"/>
              </a:ext>
            </a:extLst>
          </p:cNvPr>
          <p:cNvSpPr>
            <a:spLocks noGrp="1"/>
          </p:cNvSpPr>
          <p:nvPr>
            <p:ph sz="quarter" idx="13"/>
          </p:nvPr>
        </p:nvSpPr>
        <p:spPr>
          <a:xfrm>
            <a:off x="352426" y="1075533"/>
            <a:ext cx="11482916" cy="3573724"/>
          </a:xfrm>
        </p:spPr>
        <p:txBody>
          <a:bodyPr/>
          <a:lstStyle/>
          <a:p>
            <a:pPr marL="396875" lvl="1" indent="-396875" fontAlgn="t">
              <a:spcBef>
                <a:spcPts val="0"/>
              </a:spcBef>
              <a:buFont typeface="+mj-lt"/>
              <a:buAutoNum type="arabicPeriod"/>
              <a:defRPr/>
            </a:pPr>
            <a:r>
              <a:rPr lang="en-US" sz="1800" dirty="0"/>
              <a:t>Using telemetry, fw-sources, and MP engine(s) to evaluate a SSD bug, is it possible to deliver automatically generated expert domain analysis to expertly evaluate it?</a:t>
            </a:r>
          </a:p>
          <a:p>
            <a:pPr marL="804322" lvl="2" indent="-342900" fontAlgn="t">
              <a:spcBef>
                <a:spcPts val="0"/>
              </a:spcBef>
              <a:defRPr/>
            </a:pPr>
            <a:r>
              <a:rPr lang="en-US" sz="1800" dirty="0">
                <a:solidFill>
                  <a:srgbClr val="FFFF00"/>
                </a:solidFill>
              </a:rPr>
              <a:t>Focus</a:t>
            </a:r>
            <a:r>
              <a:rPr lang="en-US" sz="1800" dirty="0"/>
              <a:t> on two of the top NVMe SSD FW Customer Asserts:</a:t>
            </a:r>
          </a:p>
          <a:p>
            <a:pPr marL="1335593" lvl="3" indent="-342900" fontAlgn="t">
              <a:spcBef>
                <a:spcPts val="0"/>
              </a:spcBef>
              <a:buFont typeface="Arial" panose="020B0604020202020204" pitchFamily="34" charset="0"/>
              <a:buChar char="•"/>
              <a:defRPr/>
            </a:pPr>
            <a:r>
              <a:rPr lang="en-US" sz="1800" dirty="0"/>
              <a:t>DF049: Wear leveling issue</a:t>
            </a:r>
          </a:p>
          <a:p>
            <a:pPr marL="1335593" lvl="3" indent="-342900" fontAlgn="t">
              <a:spcBef>
                <a:spcPts val="0"/>
              </a:spcBef>
              <a:buFont typeface="Arial" panose="020B0604020202020204" pitchFamily="34" charset="0"/>
              <a:buChar char="•"/>
              <a:defRPr/>
            </a:pPr>
            <a:r>
              <a:rPr lang="en-US" sz="1800" dirty="0"/>
              <a:t>MB002: Mail box command queue issue</a:t>
            </a:r>
          </a:p>
          <a:p>
            <a:pPr marL="804322" lvl="2" indent="-342900" fontAlgn="t">
              <a:spcBef>
                <a:spcPts val="0"/>
              </a:spcBef>
              <a:defRPr/>
            </a:pPr>
            <a:r>
              <a:rPr lang="en-US" sz="1800" dirty="0"/>
              <a:t>What is the minimal telemetry data required, and what sw is required to generate this analysis?</a:t>
            </a:r>
          </a:p>
          <a:p>
            <a:pPr marL="804322" lvl="2" indent="-342900" fontAlgn="t">
              <a:spcBef>
                <a:spcPts val="0"/>
              </a:spcBef>
              <a:buFont typeface="+mj-lt"/>
              <a:buAutoNum type="arabicPeriod"/>
              <a:defRPr/>
            </a:pPr>
            <a:endParaRPr lang="en-US" sz="1800" dirty="0"/>
          </a:p>
          <a:p>
            <a:pPr marL="457200" lvl="1" indent="-457200" fontAlgn="t">
              <a:spcBef>
                <a:spcPts val="0"/>
              </a:spcBef>
              <a:buFont typeface="+mj-lt"/>
              <a:buAutoNum type="arabicPeriod"/>
              <a:defRPr/>
            </a:pPr>
            <a:r>
              <a:rPr lang="en-US" sz="1800" dirty="0"/>
              <a:t>Using telemetry, fw-sources, and MP engine(s) to evaluate a SSD drive, is it possible to detect and predict future behaviors (profile normal, error path handling, and anomalous states)?</a:t>
            </a:r>
          </a:p>
          <a:p>
            <a:pPr marL="804322" lvl="2" indent="-342900" fontAlgn="t">
              <a:spcBef>
                <a:spcPts val="0"/>
              </a:spcBef>
              <a:defRPr/>
            </a:pPr>
            <a:r>
              <a:rPr lang="en-US" sz="1800" dirty="0">
                <a:solidFill>
                  <a:srgbClr val="FFFF00"/>
                </a:solidFill>
              </a:rPr>
              <a:t>Focus</a:t>
            </a:r>
            <a:r>
              <a:rPr lang="en-US" sz="1800" dirty="0"/>
              <a:t> on two NVMe SSD FW modules</a:t>
            </a:r>
          </a:p>
          <a:p>
            <a:pPr marL="1335593" lvl="3" indent="-342900" fontAlgn="t">
              <a:spcBef>
                <a:spcPts val="0"/>
              </a:spcBef>
              <a:buFont typeface="Arial" panose="020B0604020202020204" pitchFamily="34" charset="0"/>
              <a:buChar char="•"/>
              <a:defRPr/>
            </a:pPr>
            <a:r>
              <a:rPr lang="en-US" sz="1800" dirty="0"/>
              <a:t>Wear leveling</a:t>
            </a:r>
          </a:p>
          <a:p>
            <a:pPr marL="1335593" lvl="3" indent="-342900" fontAlgn="t">
              <a:spcBef>
                <a:spcPts val="0"/>
              </a:spcBef>
              <a:buFont typeface="Arial" panose="020B0604020202020204" pitchFamily="34" charset="0"/>
              <a:buChar char="•"/>
              <a:defRPr/>
            </a:pPr>
            <a:r>
              <a:rPr lang="en-US" sz="1800" dirty="0"/>
              <a:t>Mail box command queue</a:t>
            </a:r>
          </a:p>
          <a:p>
            <a:pPr marL="804322" lvl="2" indent="-342900" fontAlgn="t">
              <a:spcBef>
                <a:spcPts val="0"/>
              </a:spcBef>
              <a:defRPr/>
            </a:pPr>
            <a:r>
              <a:rPr lang="en-US" sz="1800" dirty="0"/>
              <a:t>What is the minimal telemetry data required, and what sw is required to generate the predictions?</a:t>
            </a:r>
          </a:p>
          <a:p>
            <a:endParaRPr lang="en-US" dirty="0"/>
          </a:p>
        </p:txBody>
      </p:sp>
    </p:spTree>
    <p:extLst>
      <p:ext uri="{BB962C8B-B14F-4D97-AF65-F5344CB8AC3E}">
        <p14:creationId xmlns:p14="http://schemas.microsoft.com/office/powerpoint/2010/main" val="337178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pPr/>
              <a:t>9</a:t>
            </a:fld>
            <a:endParaRPr lang="en-US" dirty="0"/>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380944" y="242922"/>
            <a:ext cx="10972800" cy="1158240"/>
          </a:xfrm>
        </p:spPr>
        <p:txBody>
          <a:bodyPr/>
          <a:lstStyle/>
          <a:p>
            <a:r>
              <a:rPr lang="en-US" dirty="0"/>
              <a:t>Pathfinding Question 1 of 2</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378691" y="1134206"/>
            <a:ext cx="11813309" cy="5112729"/>
          </a:xfrm>
        </p:spPr>
        <p:txBody>
          <a:bodyPr/>
          <a:lstStyle/>
          <a:p>
            <a:pPr marL="0" lvl="1" indent="0" fontAlgn="t">
              <a:spcBef>
                <a:spcPts val="0"/>
              </a:spcBef>
              <a:buNone/>
              <a:defRPr/>
            </a:pPr>
            <a:r>
              <a:rPr lang="en-US" sz="1600" b="1" u="sng" dirty="0"/>
              <a:t>Q1:</a:t>
            </a:r>
            <a:r>
              <a:rPr lang="en-US" sz="1600" dirty="0"/>
              <a:t> Using telemetry, fw-sources, and MP engine(s) to evaluate a SSD bug, is it possible to deliver automatically generated expert domain analysis to expertly evaluate it? What is the minimal data required, and what sw is required to generate this analysis?</a:t>
            </a:r>
          </a:p>
          <a:p>
            <a:pPr marL="804322" lvl="2" indent="-342900" fontAlgn="t">
              <a:spcBef>
                <a:spcPts val="0"/>
              </a:spcBef>
              <a:defRPr/>
            </a:pPr>
            <a:r>
              <a:rPr lang="en-US" sz="1600" dirty="0">
                <a:solidFill>
                  <a:srgbClr val="FFFF00"/>
                </a:solidFill>
              </a:rPr>
              <a:t>Focus</a:t>
            </a:r>
            <a:r>
              <a:rPr lang="en-US" sz="1600" dirty="0"/>
              <a:t> on two of the top NVMe SSD FW Customer Asserts:</a:t>
            </a:r>
          </a:p>
          <a:p>
            <a:pPr marL="1335593" lvl="3" indent="-342900" fontAlgn="t">
              <a:spcBef>
                <a:spcPts val="0"/>
              </a:spcBef>
              <a:buFont typeface="Arial" panose="020B0604020202020204" pitchFamily="34" charset="0"/>
              <a:buChar char="•"/>
              <a:defRPr/>
            </a:pPr>
            <a:r>
              <a:rPr lang="en-US" sz="1600" dirty="0"/>
              <a:t>DF049: Wear leveling issue</a:t>
            </a:r>
          </a:p>
          <a:p>
            <a:pPr marL="1335593" lvl="3" indent="-342900" fontAlgn="t">
              <a:spcBef>
                <a:spcPts val="0"/>
              </a:spcBef>
              <a:buFont typeface="Arial" panose="020B0604020202020204" pitchFamily="34" charset="0"/>
              <a:buChar char="•"/>
              <a:defRPr/>
            </a:pPr>
            <a:r>
              <a:rPr lang="en-US" sz="1600" dirty="0"/>
              <a:t>MB002: Mail box command queue issue</a:t>
            </a:r>
          </a:p>
          <a:p>
            <a:pPr marL="0" lvl="1" indent="0" fontAlgn="t">
              <a:spcBef>
                <a:spcPts val="0"/>
              </a:spcBef>
              <a:spcAft>
                <a:spcPts val="600"/>
              </a:spcAft>
              <a:buNone/>
            </a:pPr>
            <a:endParaRPr lang="en-US" sz="1800" u="sng" dirty="0"/>
          </a:p>
          <a:p>
            <a:pPr marL="0" lvl="1" indent="0" fontAlgn="t">
              <a:spcBef>
                <a:spcPts val="0"/>
              </a:spcBef>
              <a:spcAft>
                <a:spcPts val="600"/>
              </a:spcAft>
              <a:buNone/>
            </a:pPr>
            <a:r>
              <a:rPr lang="en-US" sz="1800" u="sng" dirty="0"/>
              <a:t>Plan to answer question</a:t>
            </a:r>
          </a:p>
          <a:p>
            <a:pPr marL="338667" lvl="1" indent="-342900" fontAlgn="t">
              <a:spcBef>
                <a:spcPts val="0"/>
              </a:spcBef>
              <a:spcAft>
                <a:spcPts val="600"/>
              </a:spcAft>
              <a:buFont typeface="+mj-lt"/>
              <a:buAutoNum type="arabicPeriod"/>
            </a:pPr>
            <a:r>
              <a:rPr lang="en-US" sz="1600" dirty="0"/>
              <a:t>Observe expert analysis for the asserts, then automate it through MP</a:t>
            </a:r>
          </a:p>
          <a:p>
            <a:pPr marL="338667" lvl="1" indent="-342900" fontAlgn="t">
              <a:spcBef>
                <a:spcPts val="0"/>
              </a:spcBef>
              <a:spcAft>
                <a:spcPts val="600"/>
              </a:spcAft>
              <a:buFont typeface="+mj-lt"/>
              <a:buAutoNum type="arabicPeriod"/>
            </a:pPr>
            <a:r>
              <a:rPr lang="en-US" sz="1600" dirty="0"/>
              <a:t>Create expert context analysis module(s) and library</a:t>
            </a:r>
          </a:p>
          <a:p>
            <a:pPr marL="800089" lvl="2" indent="-342900" fontAlgn="t">
              <a:spcBef>
                <a:spcPts val="0"/>
              </a:spcBef>
              <a:spcAft>
                <a:spcPts val="600"/>
              </a:spcAft>
              <a:buFont typeface="+mj-lt"/>
              <a:buAutoNum type="alphaLcParenR"/>
            </a:pPr>
            <a:r>
              <a:rPr lang="en-US" sz="1400" dirty="0"/>
              <a:t>Develop the handbook code for DF049 and MB002</a:t>
            </a:r>
          </a:p>
          <a:p>
            <a:pPr marL="800089" lvl="2" indent="-342900" fontAlgn="t">
              <a:spcBef>
                <a:spcPts val="0"/>
              </a:spcBef>
              <a:spcAft>
                <a:spcPts val="600"/>
              </a:spcAft>
              <a:buFont typeface="+mj-lt"/>
              <a:buAutoNum type="alphaLcParenR"/>
            </a:pPr>
            <a:r>
              <a:rPr lang="en-US" sz="1400" dirty="0"/>
              <a:t>Develop the MP-based framework</a:t>
            </a:r>
          </a:p>
          <a:p>
            <a:pPr marL="800089" lvl="2" indent="-342900" fontAlgn="t">
              <a:spcBef>
                <a:spcPts val="0"/>
              </a:spcBef>
              <a:spcAft>
                <a:spcPts val="600"/>
              </a:spcAft>
              <a:buFont typeface="+mj-lt"/>
              <a:buAutoNum type="alphaLcParenR"/>
            </a:pPr>
            <a:r>
              <a:rPr lang="en-US" sz="1400" dirty="0"/>
              <a:t>Create informed report containing likely root causes</a:t>
            </a:r>
          </a:p>
          <a:p>
            <a:pPr marL="1331360" lvl="3" indent="-342900" fontAlgn="t">
              <a:spcBef>
                <a:spcPts val="0"/>
              </a:spcBef>
              <a:spcAft>
                <a:spcPts val="600"/>
              </a:spcAft>
              <a:buFont typeface="+mj-lt"/>
              <a:buAutoNum type="alphaLcParenR"/>
            </a:pPr>
            <a:r>
              <a:rPr lang="en-US" sz="1400" dirty="0"/>
              <a:t>Includes analysis of adjacent module</a:t>
            </a:r>
          </a:p>
          <a:p>
            <a:pPr marL="800089" lvl="2" indent="-342900" fontAlgn="t">
              <a:spcBef>
                <a:spcPts val="0"/>
              </a:spcBef>
              <a:spcAft>
                <a:spcPts val="600"/>
              </a:spcAft>
              <a:buFont typeface="+mj-lt"/>
              <a:buAutoNum type="alphaLcParenR"/>
            </a:pPr>
            <a:r>
              <a:rPr lang="en-US" sz="1400" dirty="0"/>
              <a:t>Extend Triage Tool to utilize the MP engine</a:t>
            </a:r>
          </a:p>
          <a:p>
            <a:pPr marL="338667" lvl="1" indent="-342900" fontAlgn="t">
              <a:spcBef>
                <a:spcPts val="0"/>
              </a:spcBef>
              <a:spcAft>
                <a:spcPts val="600"/>
              </a:spcAft>
              <a:buFont typeface="+mj-lt"/>
              <a:buAutoNum type="arabicPeriod"/>
            </a:pPr>
            <a:r>
              <a:rPr lang="en-US" sz="1600" dirty="0"/>
              <a:t>(Stretch) Extend the solution to scale beyond the 2 asserts </a:t>
            </a:r>
          </a:p>
          <a:p>
            <a:pPr marL="800089" lvl="2" indent="-342900" fontAlgn="t">
              <a:spcBef>
                <a:spcPts val="0"/>
              </a:spcBef>
              <a:spcAft>
                <a:spcPts val="600"/>
              </a:spcAft>
              <a:buFont typeface="+mj-lt"/>
              <a:buAutoNum type="arabicPeriod"/>
            </a:pPr>
            <a:r>
              <a:rPr lang="en-US" sz="1400" dirty="0"/>
              <a:t>Develop framework to add capability to recommend expert module</a:t>
            </a:r>
          </a:p>
          <a:p>
            <a:pPr marL="914389" lvl="2" indent="-457200" fontAlgn="t">
              <a:spcBef>
                <a:spcPts val="0"/>
              </a:spcBef>
              <a:spcAft>
                <a:spcPts val="600"/>
              </a:spcAft>
              <a:buFont typeface="+mj-lt"/>
              <a:buAutoNum type="arabicPeriod"/>
            </a:pPr>
            <a:endParaRPr lang="en-US" sz="1800" dirty="0"/>
          </a:p>
        </p:txBody>
      </p:sp>
      <p:pic>
        <p:nvPicPr>
          <p:cNvPr id="5" name="Picture 4">
            <a:extLst>
              <a:ext uri="{FF2B5EF4-FFF2-40B4-BE49-F238E27FC236}">
                <a16:creationId xmlns:a16="http://schemas.microsoft.com/office/drawing/2014/main" id="{D9E85DFE-D236-4C43-9A26-8881F8211BDE}"/>
              </a:ext>
            </a:extLst>
          </p:cNvPr>
          <p:cNvPicPr>
            <a:picLocks noChangeAspect="1"/>
          </p:cNvPicPr>
          <p:nvPr/>
        </p:nvPicPr>
        <p:blipFill>
          <a:blip r:embed="rId3"/>
          <a:stretch>
            <a:fillRect/>
          </a:stretch>
        </p:blipFill>
        <p:spPr>
          <a:xfrm>
            <a:off x="6322845" y="3363060"/>
            <a:ext cx="5685091" cy="19694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518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SYNC_SLIDE_GUID" val="34cb0169-dd16-49ac-bd38-28b3554e18ec"/>
</p:tagLst>
</file>

<file path=ppt/tags/tag2.xml><?xml version="1.0" encoding="utf-8"?>
<p:tagLst xmlns:a="http://schemas.openxmlformats.org/drawingml/2006/main" xmlns:r="http://schemas.openxmlformats.org/officeDocument/2006/relationships" xmlns:p="http://schemas.openxmlformats.org/presentationml/2006/main">
  <p:tag name="OFFISYNC_SLIDE_GUID" val="ea888fc2-0554-4d9b-aa79-65303d1e8300"/>
</p:tagLst>
</file>

<file path=ppt/tags/tag3.xml><?xml version="1.0" encoding="utf-8"?>
<p:tagLst xmlns:a="http://schemas.openxmlformats.org/drawingml/2006/main" xmlns:r="http://schemas.openxmlformats.org/officeDocument/2006/relationships" xmlns:p="http://schemas.openxmlformats.org/presentationml/2006/main">
  <p:tag name="OFFISYNC_SLIDE_GUID" val="dca7fcc0-7225-4f96-a8c7-28aab20c9686"/>
</p:tagLst>
</file>

<file path=ppt/tags/tag4.xml><?xml version="1.0" encoding="utf-8"?>
<p:tagLst xmlns:a="http://schemas.openxmlformats.org/drawingml/2006/main" xmlns:r="http://schemas.openxmlformats.org/officeDocument/2006/relationships" xmlns:p="http://schemas.openxmlformats.org/presentationml/2006/main">
  <p:tag name="OFFISYNC_SLIDE_GUID" val="dca7fcc0-7225-4f96-a8c7-28aab20c9686"/>
</p:tagLst>
</file>

<file path=ppt/tags/tag5.xml><?xml version="1.0" encoding="utf-8"?>
<p:tagLst xmlns:a="http://schemas.openxmlformats.org/drawingml/2006/main" xmlns:r="http://schemas.openxmlformats.org/officeDocument/2006/relationships" xmlns:p="http://schemas.openxmlformats.org/presentationml/2006/main">
  <p:tag name="OFFISYNC_SLIDE_GUID" val="f5b0df2f-cae9-4a72-8954-bda61aeaa1a6"/>
</p:tagLst>
</file>

<file path=ppt/tags/tag6.xml><?xml version="1.0" encoding="utf-8"?>
<p:tagLst xmlns:a="http://schemas.openxmlformats.org/drawingml/2006/main" xmlns:r="http://schemas.openxmlformats.org/officeDocument/2006/relationships" xmlns:p="http://schemas.openxmlformats.org/presentationml/2006/main">
  <p:tag name="OFFISYNC_SLIDE_GUID" val="ef92d361-b392-4a9e-8852-5d525f5d66f3"/>
</p:tagLst>
</file>

<file path=ppt/tags/tag7.xml><?xml version="1.0" encoding="utf-8"?>
<p:tagLst xmlns:a="http://schemas.openxmlformats.org/drawingml/2006/main" xmlns:r="http://schemas.openxmlformats.org/officeDocument/2006/relationships" xmlns:p="http://schemas.openxmlformats.org/presentationml/2006/main">
  <p:tag name="OFFISYNC_SLIDE_GUID" val="dca7fcc0-7225-4f96-a8c7-28aab20c9686"/>
</p:tagLst>
</file>

<file path=ppt/theme/theme1.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TEMPLATE_NSG_Blue_Internal Only_w_Legal_Disclaimers_022818.potx" id="{F0A92698-0F22-437C-B1AD-BF670ACB8D8C}" vid="{E6925997-4DB2-481D-8E09-5500F1D0AE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EB5EC108112C4AACB011763034394F" ma:contentTypeVersion="12" ma:contentTypeDescription="Create a new document." ma:contentTypeScope="" ma:versionID="493d9ff710f6d494bd717a94b3d9d19e">
  <xsd:schema xmlns:xsd="http://www.w3.org/2001/XMLSchema" xmlns:xs="http://www.w3.org/2001/XMLSchema" xmlns:p="http://schemas.microsoft.com/office/2006/metadata/properties" xmlns:ns2="46b5e5b8-aa4b-43c7-aa4a-5deefdd27431" xmlns:ns3="770d00fd-782d-44f8-9ce2-b95561456b0d" targetNamespace="http://schemas.microsoft.com/office/2006/metadata/properties" ma:root="true" ma:fieldsID="0afde98bcc4c08781cd3658c9f5444f3" ns2:_="" ns3:_="">
    <xsd:import namespace="46b5e5b8-aa4b-43c7-aa4a-5deefdd27431"/>
    <xsd:import namespace="770d00fd-782d-44f8-9ce2-b95561456b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5e5b8-aa4b-43c7-aa4a-5deefdd274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0d00fd-782d-44f8-9ce2-b95561456b0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4D8233-54D0-453C-A066-99E2C94DD7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b5e5b8-aa4b-43c7-aa4a-5deefdd27431"/>
    <ds:schemaRef ds:uri="770d00fd-782d-44f8-9ce2-b95561456b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B6A740-BBD0-450D-9B50-45D00AF82AA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07B3E76-520C-4375-806B-C5AA70E471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10967</Words>
  <Application>Microsoft Office PowerPoint</Application>
  <PresentationFormat>Widescreen</PresentationFormat>
  <Paragraphs>1047</Paragraphs>
  <Slides>52</Slides>
  <Notes>40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0" baseType="lpstr">
      <vt:lpstr>Arial</vt:lpstr>
      <vt:lpstr>Intel Clear</vt:lpstr>
      <vt:lpstr>Intel Clear Light</vt:lpstr>
      <vt:lpstr>Intel Clear Pro</vt:lpstr>
      <vt:lpstr>Verdana</vt:lpstr>
      <vt:lpstr>Wingdings</vt:lpstr>
      <vt:lpstr>Int_PPT Template_ClearPro_16x9</vt:lpstr>
      <vt:lpstr>Visio</vt:lpstr>
      <vt:lpstr>Rapid Analysis-Automation For Developers (RAAD)</vt:lpstr>
      <vt:lpstr>STG Pathfinding Update</vt:lpstr>
      <vt:lpstr>Summary - Rapid Analysis-Automation For Developers (RAAD) </vt:lpstr>
      <vt:lpstr>Problem Statement </vt:lpstr>
      <vt:lpstr>Environment Observation and Hypothesis </vt:lpstr>
      <vt:lpstr>Challenge(s) in our Environment (Visualization) </vt:lpstr>
      <vt:lpstr>Solution Vision </vt:lpstr>
      <vt:lpstr>Pathfinding Questions</vt:lpstr>
      <vt:lpstr>Pathfinding Question 1 of 2</vt:lpstr>
      <vt:lpstr>Pathfinding Question 2 of 2</vt:lpstr>
      <vt:lpstr>STG RAAD is collaborative effort with Intel Labs &amp; IAGS </vt:lpstr>
      <vt:lpstr>STG RAAD is in collaboration with Intel Labs &amp; IAGS </vt:lpstr>
      <vt:lpstr>Pathfinding Plan - Headcount</vt:lpstr>
      <vt:lpstr>Pathfinding Plan – Deliverables/Timeline</vt:lpstr>
      <vt:lpstr>Partner Enabling Plan</vt:lpstr>
      <vt:lpstr>PF Entry Approval Request</vt:lpstr>
      <vt:lpstr>DellEMC</vt:lpstr>
      <vt:lpstr>Questions?</vt:lpstr>
      <vt:lpstr>Appendix Material</vt:lpstr>
      <vt:lpstr>Appendix Material</vt:lpstr>
      <vt:lpstr>Background : Quantification of the Global costs associated with Development</vt:lpstr>
      <vt:lpstr>Environment   </vt:lpstr>
      <vt:lpstr>Environment (Continued)  </vt:lpstr>
      <vt:lpstr>The automation efficacy, we have completed </vt:lpstr>
      <vt:lpstr>Environment Observation </vt:lpstr>
      <vt:lpstr>Opportunities </vt:lpstr>
      <vt:lpstr>One Intel - A Quick Overview of MP</vt:lpstr>
      <vt:lpstr>Solution Vision (Simplified) </vt:lpstr>
      <vt:lpstr>Solution Vision Framework </vt:lpstr>
      <vt:lpstr>Forecasting and Scaling the Vision Framework </vt:lpstr>
      <vt:lpstr>Pathfinding Questions</vt:lpstr>
      <vt:lpstr>Proposed Focal Point(s) for Analysis</vt:lpstr>
      <vt:lpstr>Technical Approach Plan</vt:lpstr>
      <vt:lpstr>Generalized Approach</vt:lpstr>
      <vt:lpstr>Anomaly Detection Approach</vt:lpstr>
      <vt:lpstr>Application Plan for MP-Engine</vt:lpstr>
      <vt:lpstr>Example results for Thermal Profile State Detection</vt:lpstr>
      <vt:lpstr>Example Results for Thermal Profile State Prediction</vt:lpstr>
      <vt:lpstr>Business Value </vt:lpstr>
      <vt:lpstr>Strategic Value </vt:lpstr>
      <vt:lpstr>Customer Value </vt:lpstr>
      <vt:lpstr>Run Cross-Org Collaboration Team </vt:lpstr>
      <vt:lpstr>References</vt:lpstr>
      <vt:lpstr>Evaluation(s) of MP for NSG</vt:lpstr>
      <vt:lpstr>Data Control Measures</vt:lpstr>
      <vt:lpstr>Security Data Classification</vt:lpstr>
      <vt:lpstr>Telemetry Data Addition Control Process</vt:lpstr>
      <vt:lpstr>Data Security Audit Process</vt:lpstr>
      <vt:lpstr>Telemetry Data Addition Control Process</vt:lpstr>
      <vt:lpstr>Fault Analysis Process and Template</vt:lpstr>
      <vt:lpstr>BKM for Exit Criteria on Fault Analysis</vt:lpstr>
      <vt:lpstr>Example Fault Condition SR003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Analysis-Automation For Developers (RAD)</dc:title>
  <dc:creator>Tarango, Joseph D</dc:creator>
  <cp:lastModifiedBy/>
  <cp:revision>3</cp:revision>
  <dcterms:created xsi:type="dcterms:W3CDTF">2020-02-21T23:55:24Z</dcterms:created>
  <dcterms:modified xsi:type="dcterms:W3CDTF">2022-04-08T18:39:49Z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886f6094-f3f5-49fb-a3f2-d916201f308a</vt:lpwstr>
  </property>
  <property fmtid="{D5CDD505-2E9C-101B-9397-08002B2CF9AE}" pid="3" name="CTP_TimeStamp">
    <vt:lpwstr>2020-03-09 20:27:13Z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0x0101006DEB5EC108112C4AACB011763034394F</vt:lpwstr>
  </property>
</Properties>
</file>